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07" r:id="rId6"/>
  </p:sldMasterIdLst>
  <p:notesMasterIdLst>
    <p:notesMasterId r:id="rId69"/>
  </p:notesMasterIdLst>
  <p:sldIdLst>
    <p:sldId id="442" r:id="rId7"/>
    <p:sldId id="443" r:id="rId8"/>
    <p:sldId id="775" r:id="rId9"/>
    <p:sldId id="811" r:id="rId10"/>
    <p:sldId id="812" r:id="rId11"/>
    <p:sldId id="813" r:id="rId12"/>
    <p:sldId id="814" r:id="rId13"/>
    <p:sldId id="815" r:id="rId14"/>
    <p:sldId id="816" r:id="rId15"/>
    <p:sldId id="817" r:id="rId16"/>
    <p:sldId id="818" r:id="rId17"/>
    <p:sldId id="819" r:id="rId18"/>
    <p:sldId id="820" r:id="rId19"/>
    <p:sldId id="821" r:id="rId20"/>
    <p:sldId id="822" r:id="rId21"/>
    <p:sldId id="823" r:id="rId22"/>
    <p:sldId id="824" r:id="rId23"/>
    <p:sldId id="825" r:id="rId24"/>
    <p:sldId id="826" r:id="rId25"/>
    <p:sldId id="827" r:id="rId26"/>
    <p:sldId id="828" r:id="rId27"/>
    <p:sldId id="829" r:id="rId28"/>
    <p:sldId id="830" r:id="rId29"/>
    <p:sldId id="831" r:id="rId30"/>
    <p:sldId id="832" r:id="rId31"/>
    <p:sldId id="833" r:id="rId32"/>
    <p:sldId id="834" r:id="rId33"/>
    <p:sldId id="835" r:id="rId34"/>
    <p:sldId id="836" r:id="rId35"/>
    <p:sldId id="837" r:id="rId36"/>
    <p:sldId id="838" r:id="rId37"/>
    <p:sldId id="839" r:id="rId38"/>
    <p:sldId id="840" r:id="rId39"/>
    <p:sldId id="841" r:id="rId40"/>
    <p:sldId id="842" r:id="rId41"/>
    <p:sldId id="843" r:id="rId42"/>
    <p:sldId id="844" r:id="rId43"/>
    <p:sldId id="845" r:id="rId44"/>
    <p:sldId id="846" r:id="rId45"/>
    <p:sldId id="847" r:id="rId46"/>
    <p:sldId id="848" r:id="rId47"/>
    <p:sldId id="849" r:id="rId48"/>
    <p:sldId id="850" r:id="rId49"/>
    <p:sldId id="851" r:id="rId50"/>
    <p:sldId id="810" r:id="rId51"/>
    <p:sldId id="852" r:id="rId52"/>
    <p:sldId id="853" r:id="rId53"/>
    <p:sldId id="854" r:id="rId54"/>
    <p:sldId id="855" r:id="rId55"/>
    <p:sldId id="856" r:id="rId56"/>
    <p:sldId id="857" r:id="rId57"/>
    <p:sldId id="858" r:id="rId58"/>
    <p:sldId id="260" r:id="rId59"/>
    <p:sldId id="380" r:id="rId60"/>
    <p:sldId id="526" r:id="rId61"/>
    <p:sldId id="859" r:id="rId62"/>
    <p:sldId id="860" r:id="rId63"/>
    <p:sldId id="861" r:id="rId64"/>
    <p:sldId id="862" r:id="rId65"/>
    <p:sldId id="863" r:id="rId66"/>
    <p:sldId id="864" r:id="rId67"/>
    <p:sldId id="86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442"/>
            <p14:sldId id="443"/>
            <p14:sldId id="775"/>
            <p14:sldId id="811"/>
            <p14:sldId id="812"/>
            <p14:sldId id="813"/>
            <p14:sldId id="814"/>
            <p14:sldId id="815"/>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10"/>
            <p14:sldId id="852"/>
            <p14:sldId id="853"/>
            <p14:sldId id="854"/>
            <p14:sldId id="855"/>
            <p14:sldId id="856"/>
            <p14:sldId id="857"/>
            <p14:sldId id="858"/>
            <p14:sldId id="260"/>
          </p14:sldIdLst>
        </p14:section>
        <p14:section name="Appendix: Image Descriptions for Unsighted Students" id="{D8F54AF9-CC98-4D0C-B6D4-2D625795692B}">
          <p14:sldIdLst>
            <p14:sldId id="380"/>
            <p14:sldId id="526"/>
            <p14:sldId id="859"/>
            <p14:sldId id="860"/>
            <p14:sldId id="861"/>
            <p14:sldId id="862"/>
            <p14:sldId id="863"/>
            <p14:sldId id="864"/>
            <p14:sldId id="865"/>
          </p14:sldIdLst>
        </p14:section>
      </p14:sectionLst>
    </p:ext>
    <p:ext uri="{EFAFB233-063F-42B5-8137-9DF3F51BA10A}">
      <p15:sldGuideLst xmlns:p15="http://schemas.microsoft.com/office/powerpoint/2012/main">
        <p15:guide id="2" pos="2880"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Gracy, Mani" initials="GM" lastIdx="1" clrIdx="2">
    <p:extLst>
      <p:ext uri="{19B8F6BF-5375-455C-9EA6-DF929625EA0E}">
        <p15:presenceInfo xmlns:p15="http://schemas.microsoft.com/office/powerpoint/2012/main" userId="S::M.Gracy2@spi-global.com::3a842c30-1f5a-493a-a962-035eb95e8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AA0000"/>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2022" autoAdjust="0"/>
  </p:normalViewPr>
  <p:slideViewPr>
    <p:cSldViewPr snapToGrid="0" showGuides="1">
      <p:cViewPr varScale="1">
        <p:scale>
          <a:sx n="58" d="100"/>
          <a:sy n="58" d="100"/>
        </p:scale>
        <p:origin x="1688" y="48"/>
      </p:cViewPr>
      <p:guideLst>
        <p:guide pos="2880"/>
        <p:guide orient="horz" pos="2256"/>
        <p:guide pos="56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95627-E700-4049-B050-46F9C8492CAD}" type="datetimeFigureOut">
              <a:rPr lang="en-US" smtClean="0"/>
              <a:t>11/26/2023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A7A27-C7DA-4E20-8877-F9D8D7F61956}" type="slidenum">
              <a:rPr lang="en-US" smtClean="0"/>
              <a:t>‹#›</a:t>
            </a:fld>
            <a:endParaRPr lang="en-US"/>
          </a:p>
        </p:txBody>
      </p:sp>
    </p:spTree>
    <p:extLst>
      <p:ext uri="{BB962C8B-B14F-4D97-AF65-F5344CB8AC3E}">
        <p14:creationId xmlns:p14="http://schemas.microsoft.com/office/powerpoint/2010/main" val="184728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D9A7A27-C7DA-4E20-8877-F9D8D7F61956}" type="slidenum">
              <a:rPr lang="en-US" smtClean="0"/>
              <a:t>1</a:t>
            </a:fld>
            <a:endParaRPr lang="en-US"/>
          </a:p>
        </p:txBody>
      </p:sp>
    </p:spTree>
    <p:extLst>
      <p:ext uri="{BB962C8B-B14F-4D97-AF65-F5344CB8AC3E}">
        <p14:creationId xmlns:p14="http://schemas.microsoft.com/office/powerpoint/2010/main" val="135752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Figure 12.3 plots three hotel firms with a global presence that cater to international travelers: Canada’s Four Seasons, America’s Marriott International, and China’s </a:t>
            </a:r>
            <a:r>
              <a:rPr lang="en-US" sz="1200" dirty="0" err="1"/>
              <a:t>JinJiang</a:t>
            </a:r>
            <a:r>
              <a:rPr lang="en-US" sz="1200" dirty="0"/>
              <a:t> International, which owns a number of budget properties such as 7 Days Inns.</a:t>
            </a:r>
          </a:p>
          <a:p>
            <a:endParaRPr lang="en-US" sz="1200" dirty="0"/>
          </a:p>
          <a:p>
            <a:r>
              <a:rPr lang="en-US" sz="1200" dirty="0"/>
              <a:t>Porter notes that it is important for a firm to be explicit about its choice of strategic emphasis with regard to value creation (differentiation) and low cost and to configure its internal operations to support that strategic emphasis.</a:t>
            </a:r>
          </a:p>
          <a:p>
            <a:endParaRPr lang="en-US" sz="1200" dirty="0"/>
          </a:p>
          <a:p>
            <a:r>
              <a:rPr lang="en-US" sz="1200" dirty="0"/>
              <a:t>A central tenet of the basic strategy paradigm is that to maximize its profitability, a firm must do three things: (1) pick a position on the efficiency frontier that is viable in the sense that there is enough demand to support that choice; (2) configure its internal operations, such as manufacturing, marketing, logistics, information systems, human resources, and so on, so that they support that position; and (3) make sure that the firm has the right organization structure in place to execute its strategy. </a:t>
            </a:r>
            <a:r>
              <a:rPr lang="en-US" sz="1200" i="1" dirty="0"/>
              <a:t>The strategy, operations, and organization of the firm must all be consistent with each other if it is to attain a competitive advantage and garner superior profitability.</a:t>
            </a:r>
            <a:endParaRPr lang="en-US" sz="1200" dirty="0"/>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4142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dirty="0"/>
              <a:t>operations</a:t>
            </a:r>
            <a:r>
              <a:rPr lang="en-US" dirty="0"/>
              <a:t> of a firm can be thought of as a value chain composed of a series of distinct value creation activities, including production, marketing and sales, materials management, research and development, human resources, information systems, and the firm infrastructure.</a:t>
            </a:r>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190240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normal practice, in the value chain illustrated in Figure 12.4, the primary activities are divided into four functions: research and development, production, marketing and sales, and customer service. The support activities of the value chain provide inputs that allow the primary activities to occur.</a:t>
            </a: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249047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425767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strategy of a firm is implemented through its organization. For a firm to have superior return on invested capital (ROIC), its organization must support its strategy and operations.</a:t>
            </a: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126182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As illustrated by the arrows, the various components of an organization’s architecture are not independent of each other: Each component shapes, and is shaped by, other components of architecture.</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429452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a firm is going to maximize its profitability, it must pay close attention to achieving internal consistency among the various components of its architecture, and the architecture must support the strategy and operations of the firm.</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226957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other words, as illustrated in Figure 12.6 (see next slide), market conditions, strategy, operations, and organization must all be consistent with each other, or fit each other, for superior performance to be attained.</a:t>
            </a:r>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194626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is more complex than illustrated in Figure 12.6. For example, the firm can influence market conditions through its choice of strategy—it can create demand by leveraging core skills to create new market opportunities.</a:t>
            </a:r>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140204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 12-2 Recognize how firms can increase revenue and profit by expanding globally.</a:t>
            </a:r>
          </a:p>
          <a:p>
            <a:endParaRPr lang="en-US" sz="1000" dirty="0"/>
          </a:p>
          <a:p>
            <a:r>
              <a:rPr lang="en-US" sz="1000" dirty="0"/>
              <a:t>Expanding globally allows firms to increase their profitability and rate of profit growth in ways not available to purely domestic enterprises.</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66854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Volvo cars are still engineered, designed, and tested in Gothenburg, Sweden, and they still retain their Swedish character, but they are assembled at two new plants in China and a new plant in South Carolina, all built after the acquisition.</a:t>
            </a:r>
          </a:p>
          <a:p>
            <a:endParaRPr lang="en-US" sz="1200" dirty="0"/>
          </a:p>
          <a:p>
            <a:r>
              <a:rPr lang="en-US" sz="1200" dirty="0"/>
              <a:t>Since the acquisition, </a:t>
            </a:r>
            <a:r>
              <a:rPr lang="en-US" sz="1200" dirty="0" err="1"/>
              <a:t>Geely</a:t>
            </a:r>
            <a:r>
              <a:rPr lang="en-US" sz="1200" dirty="0"/>
              <a:t> and Volvo have continued to be managed as separate companies. Both </a:t>
            </a:r>
            <a:r>
              <a:rPr lang="en-US" sz="1200" dirty="0" err="1"/>
              <a:t>Geely</a:t>
            </a:r>
            <a:r>
              <a:rPr lang="en-US" sz="1200" dirty="0"/>
              <a:t> and Volvo are owned by Li’s investment fund, Zhejiang </a:t>
            </a:r>
            <a:r>
              <a:rPr lang="en-US" sz="1200" dirty="0" err="1"/>
              <a:t>Geely</a:t>
            </a:r>
            <a:r>
              <a:rPr lang="en-US" sz="1200" dirty="0"/>
              <a:t> Holding Group. However, in February 2020, Li announced that the companies were in talks to combine the two entities into a single integrated operation. If the plan is approved, the combined entity would be listed in Hong Kong and possibly Stockholm.</a:t>
            </a:r>
          </a:p>
          <a:p>
            <a:endParaRPr lang="en-US" sz="1200" dirty="0"/>
          </a:p>
          <a:p>
            <a:r>
              <a:rPr lang="en-US" sz="1200" dirty="0"/>
              <a:t>Sources: Pamela Ambler, “Volvo and </a:t>
            </a:r>
            <a:r>
              <a:rPr lang="en-US" sz="1200" dirty="0" err="1"/>
              <a:t>Geely</a:t>
            </a:r>
            <a:r>
              <a:rPr lang="en-US" sz="1200" dirty="0"/>
              <a:t>: The Unlikely Marriage of Swedish Tech and Chinese Manufacturing,” </a:t>
            </a:r>
            <a:r>
              <a:rPr lang="en-US" sz="1200" i="1" dirty="0"/>
              <a:t>Forbes</a:t>
            </a:r>
            <a:r>
              <a:rPr lang="en-US" sz="1200" dirty="0"/>
              <a:t>, January 23, 2018; Sui-Lee Wee, “</a:t>
            </a:r>
            <a:r>
              <a:rPr lang="en-US" sz="1200" dirty="0" err="1"/>
              <a:t>Geely</a:t>
            </a:r>
            <a:r>
              <a:rPr lang="en-US" sz="1200" dirty="0"/>
              <a:t> Buys Stake in Volvo Trucks,” </a:t>
            </a:r>
            <a:r>
              <a:rPr lang="en-US" sz="1200" i="1" dirty="0"/>
              <a:t>The New York Times</a:t>
            </a:r>
            <a:r>
              <a:rPr lang="en-US" sz="1200" dirty="0"/>
              <a:t>, December 27, 2017; “Volvo Cars Sets New Global Sales Record in 2018", Volvo Car Group, January 4, 2019; B. </a:t>
            </a:r>
            <a:r>
              <a:rPr lang="en-US" sz="1200" dirty="0" err="1"/>
              <a:t>Gruley</a:t>
            </a:r>
            <a:r>
              <a:rPr lang="en-US" sz="1200" dirty="0"/>
              <a:t> and J. Butler, “How China’s 36th Best Car Company Saved Volvo,” </a:t>
            </a:r>
            <a:r>
              <a:rPr lang="en-US" sz="1200" i="1" dirty="0"/>
              <a:t>Bloomberg Businessweek</a:t>
            </a:r>
            <a:r>
              <a:rPr lang="en-US" sz="1200" dirty="0"/>
              <a:t>, May 24, 2018; Trevor Moss, “How China’s </a:t>
            </a:r>
            <a:r>
              <a:rPr lang="en-US" sz="1200" dirty="0" err="1"/>
              <a:t>Geely</a:t>
            </a:r>
            <a:r>
              <a:rPr lang="en-US" sz="1200" dirty="0"/>
              <a:t> Turned a Disassembled Mercedes into a Global Car Company,” </a:t>
            </a:r>
            <a:r>
              <a:rPr lang="en-US" sz="1200" i="1" dirty="0"/>
              <a:t>The Wall Street Journal</a:t>
            </a:r>
            <a:r>
              <a:rPr lang="en-US" sz="1200" dirty="0"/>
              <a:t>, March 4, 2018; William Boston, “Chinese Auto Tycoon Aims to Merge Volvo and </a:t>
            </a:r>
            <a:r>
              <a:rPr lang="en-US" sz="1200" dirty="0" err="1"/>
              <a:t>Geely</a:t>
            </a:r>
            <a:r>
              <a:rPr lang="en-US" sz="1200" dirty="0"/>
              <a:t>,” </a:t>
            </a:r>
            <a:r>
              <a:rPr lang="en-US" sz="1200" i="1" dirty="0"/>
              <a:t>The Wall Street Journal</a:t>
            </a:r>
            <a:r>
              <a:rPr lang="en-US" sz="1200" dirty="0"/>
              <a:t>, February 10, 2020.</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371116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competence refers to skills within the firm that competitors cannot easily match or imitate. These skills may exist in any of the firm’s value creation activities: production, marketing, R&amp;D, human resources, logistics, general management, and so on.</a:t>
            </a:r>
          </a:p>
          <a:p>
            <a:pPr marL="171450" lvl="1" indent="-171450">
              <a:buFont typeface="Arial" panose="020B0604020202020204" pitchFamily="34" charset="0"/>
              <a:buChar char="•"/>
            </a:pPr>
            <a:r>
              <a:rPr lang="en-US" dirty="0"/>
              <a:t>Toyota has a core competence in the production of cars.</a:t>
            </a:r>
          </a:p>
          <a:p>
            <a:pPr marL="171450" lvl="1" indent="-171450">
              <a:buFont typeface="Arial" panose="020B0604020202020204" pitchFamily="34" charset="0"/>
              <a:buChar char="•"/>
            </a:pPr>
            <a:r>
              <a:rPr lang="en-US" dirty="0"/>
              <a:t>IKEA has a core competence in the design of stylish and affordable furniture.</a:t>
            </a:r>
          </a:p>
          <a:p>
            <a:pPr marL="171450" lvl="1" indent="-171450">
              <a:buFont typeface="Arial" panose="020B0604020202020204" pitchFamily="34" charset="0"/>
              <a:buChar char="•"/>
            </a:pPr>
            <a:r>
              <a:rPr lang="en-US" dirty="0"/>
              <a:t>McDonald’s has a core competence in managing fast-food operations.</a:t>
            </a:r>
          </a:p>
          <a:p>
            <a:pPr marL="171450" lvl="1" indent="-171450">
              <a:buFont typeface="Arial" panose="020B0604020202020204" pitchFamily="34" charset="0"/>
              <a:buChar char="•"/>
            </a:pPr>
            <a:r>
              <a:rPr lang="en-US" dirty="0"/>
              <a:t>Procter &amp; Gamble (P&amp;G) has a core competence in developing and marketing name-brand consumer products.</a:t>
            </a:r>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98769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58543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Locating a value creation activity in the optimal location for that activity can have one of two effects. It can lower the costs of value creation and help the firm to achieve a low-cost position, and/or it can enable a firm to differentiate its product offering from those of competitors. In terms of Figure 12.2 (see slide 9), it can lower </a:t>
            </a:r>
            <a:r>
              <a:rPr lang="en-US" i="1" dirty="0"/>
              <a:t>C</a:t>
            </a:r>
            <a:r>
              <a:rPr lang="en-US" dirty="0"/>
              <a:t> and/or increase </a:t>
            </a:r>
            <a:r>
              <a:rPr lang="en-US" i="1" dirty="0"/>
              <a:t>V</a:t>
            </a:r>
            <a:r>
              <a:rPr lang="en-US" dirty="0"/>
              <a:t> (which, in general, supports higher pricing), both of which boost the profitability of the enterprise.</a:t>
            </a:r>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4015291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theory, a firm that realizes location economies by dispersing each of its value creation activities to its optimal location should have a competitive advantage vis-à-vis a firm that bases all of its value creation activities at a single location. It should be able to better differentiate its product offering (thereby raising perceived value, </a:t>
            </a:r>
            <a:r>
              <a:rPr lang="en-US" i="1" dirty="0"/>
              <a:t>V</a:t>
            </a:r>
            <a:r>
              <a:rPr lang="en-US" dirty="0"/>
              <a:t>) and lower its cost structure (</a:t>
            </a:r>
            <a:r>
              <a:rPr lang="en-US" i="1" dirty="0"/>
              <a:t>C</a:t>
            </a:r>
            <a:r>
              <a:rPr lang="en-US" dirty="0"/>
              <a:t>) than its single-location competitor.</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3910293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effects tend to be more significant when a technologically complex task is repeated because there is more that can be learned about the task. Thus, learning effects will be more significant in an assembly process involving 1,000 complex steps than in one of only 100 simple steps.</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2543073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12.7 illustrates this experience curve relationship between unit production costs and cumulative output (the relationship is for cumulative output over time and not output in any one period, such as a year). Two things explain this: learning effects and economies of scale.</a:t>
            </a: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1938232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underlying sources of experience-based cost economies are plant-based. This is true for most learning effects as well as for the economies of scale derived by spreading the fixed costs of building productive capacity over a large output, attaining an efficient scale of output, and utilizing a plant more intensively.</a:t>
            </a: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2556292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Valuable skills are developed first at home and then transferred to foreign operations. However, for more mature multinationals that have already established a network of subsidiary operations in foreign markets, the development of valuable skills can just as well occur in foreign subsidiaries.</a:t>
            </a:r>
          </a:p>
          <a:p>
            <a:endParaRPr lang="en-US" dirty="0"/>
          </a:p>
          <a:p>
            <a:r>
              <a:rPr lang="en-US" dirty="0"/>
              <a:t>Managers of multinational enterprises face new challenges. First, they must have the humility to recognize that valuable skills that lead to competencies can arise anywhere within the firm’s global network, not just at the corporate center. Second, they must establish an incentive system that encourages local employees to acquire new skills.</a:t>
            </a:r>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4290009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be noted that strategies that increase profitability may also expand a firm’s business and thus enable it to attain a higher rate of profit growth.</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2304000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12-3 Understand how pressures for cost reductions and local responsiveness influence strategic choice.</a:t>
            </a:r>
          </a:p>
          <a:p>
            <a:endParaRPr lang="en-US" dirty="0"/>
          </a:p>
          <a:p>
            <a:r>
              <a:rPr lang="en-US" dirty="0"/>
              <a:t>In competitive global markets, international businesses often face pressures for cost reductions. Responding to pressures for cost reduction requires a firm to try to lower the costs of value creation. A manufacturer, for example, might mass-produce a standardized product at the optimal locations in the world, wherever that might be, to realize economies of scale, learning effects, and location economies. Alternatively, a firm might outsource certain functions to low-cost foreign suppliers in an attempt to reduce costs.</a:t>
            </a:r>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26630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China is now the largest market for the Volvo brand, with 131,000 units sold in 2018, followed by the United States, where 98,000 units were sold.</a:t>
            </a:r>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4000761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some enterprises, such as firm A in Figure 12.8, face high pressures for cost reductions and low pressures for local responsiveness, and others, such as firm B, face low pressures for cost reductions and high pressures for local responsiveness, many companies are in the position of firm C. They face high pressures for </a:t>
            </a:r>
            <a:r>
              <a:rPr lang="en-US" i="1" dirty="0"/>
              <a:t>both</a:t>
            </a:r>
            <a:r>
              <a:rPr lang="en-US" dirty="0"/>
              <a:t> cost reductions and local responsiveness. Dealing with these conflicting and contradictory pressures is a difficult strategic challenge, primarily because being locally responsive tends to raise costs.</a:t>
            </a:r>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1870916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32</a:t>
            </a:fld>
            <a:endParaRPr lang="en-US"/>
          </a:p>
        </p:txBody>
      </p:sp>
    </p:spTree>
    <p:extLst>
      <p:ext uri="{BB962C8B-B14F-4D97-AF65-F5344CB8AC3E}">
        <p14:creationId xmlns:p14="http://schemas.microsoft.com/office/powerpoint/2010/main" val="4085480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pressures for local responsiveness emerge when customer tastes and preferences differ significantly among countries, as they often do for deeply embedded historic or cultural reasons.</a:t>
            </a:r>
          </a:p>
          <a:p>
            <a:endParaRPr lang="en-US" dirty="0"/>
          </a:p>
          <a:p>
            <a:r>
              <a:rPr lang="en-US" dirty="0"/>
              <a:t>Pressures for local responsiveness arise from differences in infrastructure or traditional practices among countries, creating a need to customize products accordingly. Fulfilling this need may require the delegation of manufacturing and production functions to foreign subsidiaries.</a:t>
            </a:r>
          </a:p>
        </p:txBody>
      </p:sp>
      <p:sp>
        <p:nvSpPr>
          <p:cNvPr id="4" name="Slide Number Placeholder 3"/>
          <p:cNvSpPr>
            <a:spLocks noGrp="1"/>
          </p:cNvSpPr>
          <p:nvPr>
            <p:ph type="sldNum" sz="quarter" idx="5"/>
          </p:nvPr>
        </p:nvSpPr>
        <p:spPr/>
        <p:txBody>
          <a:bodyPr/>
          <a:lstStyle/>
          <a:p>
            <a:fld id="{CD9A7A27-C7DA-4E20-8877-F9D8D7F61956}" type="slidenum">
              <a:rPr lang="en-US" smtClean="0"/>
              <a:t>33</a:t>
            </a:fld>
            <a:endParaRPr lang="en-US"/>
          </a:p>
        </p:txBody>
      </p:sp>
    </p:spTree>
    <p:extLst>
      <p:ext uri="{BB962C8B-B14F-4D97-AF65-F5344CB8AC3E}">
        <p14:creationId xmlns:p14="http://schemas.microsoft.com/office/powerpoint/2010/main" val="2795551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pharmaceutical industry, for example, the British and Japanese distribution systems are radically different from the U.S. system. British and Japanese doctors will not accept or respond favorably to a U.S.-style high-pressure sales force. Thus, pharmaceutical companies have to adopt different marketing practices in Britain and Japan compared with the United States—soft sell versus hard sell.</a:t>
            </a:r>
          </a:p>
          <a:p>
            <a:endParaRPr lang="en-US" dirty="0"/>
          </a:p>
          <a:p>
            <a:r>
              <a:rPr lang="en-US" dirty="0"/>
              <a:t>More generally, threats of protectionism, economic nationalism, and local content rules (which require that a certain percentage of a product should be manufactured locally) dictate that international businesses manufacture locally.</a:t>
            </a:r>
          </a:p>
        </p:txBody>
      </p:sp>
      <p:sp>
        <p:nvSpPr>
          <p:cNvPr id="4" name="Slide Number Placeholder 3"/>
          <p:cNvSpPr>
            <a:spLocks noGrp="1"/>
          </p:cNvSpPr>
          <p:nvPr>
            <p:ph type="sldNum" sz="quarter" idx="5"/>
          </p:nvPr>
        </p:nvSpPr>
        <p:spPr/>
        <p:txBody>
          <a:bodyPr/>
          <a:lstStyle/>
          <a:p>
            <a:fld id="{CD9A7A27-C7DA-4E20-8877-F9D8D7F61956}" type="slidenum">
              <a:rPr lang="en-US" smtClean="0"/>
              <a:t>34</a:t>
            </a:fld>
            <a:endParaRPr lang="en-US"/>
          </a:p>
        </p:txBody>
      </p:sp>
    </p:spTree>
    <p:extLst>
      <p:ext uri="{BB962C8B-B14F-4D97-AF65-F5344CB8AC3E}">
        <p14:creationId xmlns:p14="http://schemas.microsoft.com/office/powerpoint/2010/main" val="1740481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regional perspective is important because it may suggest that localization at the regional rather than the national level is the appropriate strategic response.</a:t>
            </a:r>
          </a:p>
        </p:txBody>
      </p:sp>
      <p:sp>
        <p:nvSpPr>
          <p:cNvPr id="4" name="Slide Number Placeholder 3"/>
          <p:cNvSpPr>
            <a:spLocks noGrp="1"/>
          </p:cNvSpPr>
          <p:nvPr>
            <p:ph type="sldNum" sz="quarter" idx="5"/>
          </p:nvPr>
        </p:nvSpPr>
        <p:spPr/>
        <p:txBody>
          <a:bodyPr/>
          <a:lstStyle/>
          <a:p>
            <a:fld id="{CD9A7A27-C7DA-4E20-8877-F9D8D7F61956}" type="slidenum">
              <a:rPr lang="en-US" smtClean="0"/>
              <a:t>35</a:t>
            </a:fld>
            <a:endParaRPr lang="en-US"/>
          </a:p>
        </p:txBody>
      </p:sp>
    </p:spTree>
    <p:extLst>
      <p:ext uri="{BB962C8B-B14F-4D97-AF65-F5344CB8AC3E}">
        <p14:creationId xmlns:p14="http://schemas.microsoft.com/office/powerpoint/2010/main" val="2996020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12-4 </a:t>
            </a:r>
            <a:r>
              <a:rPr lang="en-US" dirty="0"/>
              <a:t>Identify the different international strategies for competing and their pros and cons.</a:t>
            </a:r>
          </a:p>
          <a:p>
            <a:pPr eaLnBrk="1" hangingPunct="1"/>
            <a:endParaRPr lang="en-US" altLang="en-US" dirty="0"/>
          </a:p>
          <a:p>
            <a:pPr eaLnBrk="1" hangingPunct="1"/>
            <a:r>
              <a:rPr lang="en-US" altLang="en-US" dirty="0"/>
              <a:t>How do differences in the strength of pressures for cost reductions versus those for local responsiveness affect a firm’s choice of strategy? Firms typically choose among four main strategic postures when competing internationally. These can be characterized as a global standardization strategy, a localization strategy, a transnational strategy, and an international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36</a:t>
            </a:fld>
            <a:endParaRPr lang="en-US"/>
          </a:p>
        </p:txBody>
      </p:sp>
    </p:spTree>
    <p:extLst>
      <p:ext uri="{BB962C8B-B14F-4D97-AF65-F5344CB8AC3E}">
        <p14:creationId xmlns:p14="http://schemas.microsoft.com/office/powerpoint/2010/main" val="1157639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appropriateness of each strategy varies, given the extent of pressures for cost reductions and local responsiveness. Figure 12.9 illustrates the conditions under which each of these strategies is most appropriate.</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37</a:t>
            </a:fld>
            <a:endParaRPr lang="en-US"/>
          </a:p>
        </p:txBody>
      </p:sp>
    </p:spTree>
    <p:extLst>
      <p:ext uri="{BB962C8B-B14F-4D97-AF65-F5344CB8AC3E}">
        <p14:creationId xmlns:p14="http://schemas.microsoft.com/office/powerpoint/2010/main" val="861257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strategy makes most sense when there are strong pressures for cost reductions and demands for local responsiveness are minimal. Increasingly, these conditions prevail in many industrial goods industries, whose products often serve universal needs. In the semiconductor industry, for example, global standards have emerged, creating enormous demands for standardized global products. Accordingly, companies such as Intel, Texas Instruments, and Motorola all pursue a global standardization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38</a:t>
            </a:fld>
            <a:endParaRPr lang="en-US"/>
          </a:p>
        </p:txBody>
      </p:sp>
    </p:spTree>
    <p:extLst>
      <p:ext uri="{BB962C8B-B14F-4D97-AF65-F5344CB8AC3E}">
        <p14:creationId xmlns:p14="http://schemas.microsoft.com/office/powerpoint/2010/main" val="3528020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Firms pursuing a localization strategy still need to be efficient and, whenever possible, to capture some scale economies from their global reach. As noted earlier, many automobile companies have found that they have to customize some of their product offerings to local market demands—for example, producing large pickup trucks for North American consumers and small fuel-efficient cars for Europeans and Japanese.</a:t>
            </a:r>
          </a:p>
        </p:txBody>
      </p:sp>
      <p:sp>
        <p:nvSpPr>
          <p:cNvPr id="4" name="Slide Number Placeholder 3"/>
          <p:cNvSpPr>
            <a:spLocks noGrp="1"/>
          </p:cNvSpPr>
          <p:nvPr>
            <p:ph type="sldNum" sz="quarter" idx="5"/>
          </p:nvPr>
        </p:nvSpPr>
        <p:spPr/>
        <p:txBody>
          <a:bodyPr/>
          <a:lstStyle/>
          <a:p>
            <a:fld id="{CD9A7A27-C7DA-4E20-8877-F9D8D7F61956}" type="slidenum">
              <a:rPr lang="en-US" smtClean="0"/>
              <a:t>39</a:t>
            </a:fld>
            <a:endParaRPr lang="en-US"/>
          </a:p>
        </p:txBody>
      </p:sp>
    </p:spTree>
    <p:extLst>
      <p:ext uri="{BB962C8B-B14F-4D97-AF65-F5344CB8AC3E}">
        <p14:creationId xmlns:p14="http://schemas.microsoft.com/office/powerpoint/2010/main" val="3832595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Differentiating the product to respond to local demands in different geographic markets raises costs, which runs counter to the goal of reducing costs. Companies such as 3M and ABB (a Swiss-Swedish multinational engineering conglomerates) have tried to embrace a transnational strategy and found it difficult to implement.</a:t>
            </a:r>
          </a:p>
        </p:txBody>
      </p:sp>
      <p:sp>
        <p:nvSpPr>
          <p:cNvPr id="4" name="Slide Number Placeholder 3"/>
          <p:cNvSpPr>
            <a:spLocks noGrp="1"/>
          </p:cNvSpPr>
          <p:nvPr>
            <p:ph type="sldNum" sz="quarter" idx="5"/>
          </p:nvPr>
        </p:nvSpPr>
        <p:spPr/>
        <p:txBody>
          <a:bodyPr/>
          <a:lstStyle/>
          <a:p>
            <a:fld id="{CD9A7A27-C7DA-4E20-8877-F9D8D7F61956}" type="slidenum">
              <a:rPr lang="en-US" smtClean="0"/>
              <a:t>40</a:t>
            </a:fld>
            <a:endParaRPr lang="en-US"/>
          </a:p>
        </p:txBody>
      </p:sp>
    </p:spTree>
    <p:extLst>
      <p:ext uri="{BB962C8B-B14F-4D97-AF65-F5344CB8AC3E}">
        <p14:creationId xmlns:p14="http://schemas.microsoft.com/office/powerpoint/2010/main" val="187167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Strategic alliances</a:t>
            </a:r>
            <a:r>
              <a:rPr lang="en-US" dirty="0"/>
              <a:t> are cooperative agreements between potential or actual competitors.</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1734093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Enterprises pursuing an international strategy have followed a similar developmental pattern as they expanded into foreign markets. They tend to centralize product development functions such as R&amp;D at home. However, they also tend to establish manufacturing and marketing functions in each major country or geographic region in which they do business. Firms that have pursued this strategy include Procter &amp; Gamble and Microsoft.</a:t>
            </a:r>
          </a:p>
        </p:txBody>
      </p:sp>
      <p:sp>
        <p:nvSpPr>
          <p:cNvPr id="4" name="Slide Number Placeholder 3"/>
          <p:cNvSpPr>
            <a:spLocks noGrp="1"/>
          </p:cNvSpPr>
          <p:nvPr>
            <p:ph type="sldNum" sz="quarter" idx="5"/>
          </p:nvPr>
        </p:nvSpPr>
        <p:spPr/>
        <p:txBody>
          <a:bodyPr/>
          <a:lstStyle/>
          <a:p>
            <a:fld id="{CD9A7A27-C7DA-4E20-8877-F9D8D7F61956}" type="slidenum">
              <a:rPr lang="en-US" smtClean="0"/>
              <a:t>41</a:t>
            </a:fld>
            <a:endParaRPr lang="en-US"/>
          </a:p>
        </p:txBody>
      </p:sp>
    </p:spTree>
    <p:extLst>
      <p:ext uri="{BB962C8B-B14F-4D97-AF65-F5344CB8AC3E}">
        <p14:creationId xmlns:p14="http://schemas.microsoft.com/office/powerpoint/2010/main" val="761032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Achilles’ heel of the international strategy is that over time, competitors inevitably emerge, and if managers do not take proactive steps to reduce their firm’s cost structure, it will be rapidly outflanked by efficient global competitors. This is what happened to Xerox.</a:t>
            </a:r>
          </a:p>
        </p:txBody>
      </p:sp>
      <p:sp>
        <p:nvSpPr>
          <p:cNvPr id="4" name="Slide Number Placeholder 3"/>
          <p:cNvSpPr>
            <a:spLocks noGrp="1"/>
          </p:cNvSpPr>
          <p:nvPr>
            <p:ph type="sldNum" sz="quarter" idx="5"/>
          </p:nvPr>
        </p:nvSpPr>
        <p:spPr/>
        <p:txBody>
          <a:bodyPr/>
          <a:lstStyle/>
          <a:p>
            <a:fld id="{CD9A7A27-C7DA-4E20-8877-F9D8D7F61956}" type="slidenum">
              <a:rPr lang="en-US" smtClean="0"/>
              <a:t>42</a:t>
            </a:fld>
            <a:endParaRPr lang="en-US"/>
          </a:p>
        </p:txBody>
      </p:sp>
    </p:spTree>
    <p:extLst>
      <p:ext uri="{BB962C8B-B14F-4D97-AF65-F5344CB8AC3E}">
        <p14:creationId xmlns:p14="http://schemas.microsoft.com/office/powerpoint/2010/main" val="873927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in this story is that an international strategy may not be viable in the long term and to survive, firms need to shift toward a global standardization strategy or a transnational strategy in advance of competitors (see Figure 12.10).</a:t>
            </a:r>
          </a:p>
        </p:txBody>
      </p:sp>
      <p:sp>
        <p:nvSpPr>
          <p:cNvPr id="4" name="Slide Number Placeholder 3"/>
          <p:cNvSpPr>
            <a:spLocks noGrp="1"/>
          </p:cNvSpPr>
          <p:nvPr>
            <p:ph type="sldNum" sz="quarter" idx="5"/>
          </p:nvPr>
        </p:nvSpPr>
        <p:spPr/>
        <p:txBody>
          <a:bodyPr/>
          <a:lstStyle/>
          <a:p>
            <a:fld id="{CD9A7A27-C7DA-4E20-8877-F9D8D7F61956}" type="slidenum">
              <a:rPr lang="en-US" smtClean="0"/>
              <a:t>43</a:t>
            </a:fld>
            <a:endParaRPr lang="en-US"/>
          </a:p>
        </p:txBody>
      </p:sp>
    </p:spTree>
    <p:extLst>
      <p:ext uri="{BB962C8B-B14F-4D97-AF65-F5344CB8AC3E}">
        <p14:creationId xmlns:p14="http://schemas.microsoft.com/office/powerpoint/2010/main" val="503308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12-5 </a:t>
            </a:r>
            <a:r>
              <a:rPr lang="en-US" dirty="0"/>
              <a:t>Explain the pros and cons of using strategic alliances to support international strategies.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44</a:t>
            </a:fld>
            <a:endParaRPr lang="en-US"/>
          </a:p>
        </p:txBody>
      </p:sp>
    </p:spTree>
    <p:extLst>
      <p:ext uri="{BB962C8B-B14F-4D97-AF65-F5344CB8AC3E}">
        <p14:creationId xmlns:p14="http://schemas.microsoft.com/office/powerpoint/2010/main" val="1558992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46</a:t>
            </a:fld>
            <a:endParaRPr lang="en-US"/>
          </a:p>
        </p:txBody>
      </p:sp>
    </p:spTree>
    <p:extLst>
      <p:ext uri="{BB962C8B-B14F-4D97-AF65-F5344CB8AC3E}">
        <p14:creationId xmlns:p14="http://schemas.microsoft.com/office/powerpoint/2010/main" val="2812245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Critics have a point; alliances have risks. Unless a firm is careful, it can give away more than it receives. But there are so many examples of apparently successful alliances between firms—including alliances between U.S. and Japanese firms—that the critics’ position seems extreme.</a:t>
            </a:r>
          </a:p>
        </p:txBody>
      </p:sp>
      <p:sp>
        <p:nvSpPr>
          <p:cNvPr id="4" name="Slide Number Placeholder 3"/>
          <p:cNvSpPr>
            <a:spLocks noGrp="1"/>
          </p:cNvSpPr>
          <p:nvPr>
            <p:ph type="sldNum" sz="quarter" idx="5"/>
          </p:nvPr>
        </p:nvSpPr>
        <p:spPr/>
        <p:txBody>
          <a:bodyPr/>
          <a:lstStyle/>
          <a:p>
            <a:fld id="{CD9A7A27-C7DA-4E20-8877-F9D8D7F61956}" type="slidenum">
              <a:rPr lang="en-US" smtClean="0"/>
              <a:t>47</a:t>
            </a:fld>
            <a:endParaRPr lang="en-US"/>
          </a:p>
        </p:txBody>
      </p:sp>
    </p:spTree>
    <p:extLst>
      <p:ext uri="{BB962C8B-B14F-4D97-AF65-F5344CB8AC3E}">
        <p14:creationId xmlns:p14="http://schemas.microsoft.com/office/powerpoint/2010/main" val="2472974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good ally, or partner, has three characteristics.</a:t>
            </a:r>
          </a:p>
          <a:p>
            <a:pPr marL="285750" indent="-285750" eaLnBrk="1" hangingPunct="1">
              <a:buFont typeface="Arial" panose="020B0604020202020204" pitchFamily="34" charset="0"/>
              <a:buChar char="•"/>
            </a:pPr>
            <a:r>
              <a:rPr lang="en-US" dirty="0"/>
              <a:t>First, a good partner helps the firm achieve its strategic goals, whether they are market access, sharing the costs and risks of product development, or gaining access to critical core competencies. The partner must have capabilities that the firm lacks and that it values.</a:t>
            </a:r>
          </a:p>
          <a:p>
            <a:pPr marL="285750" indent="-285750" eaLnBrk="1" hangingPunct="1">
              <a:buFont typeface="Arial" panose="020B0604020202020204" pitchFamily="34" charset="0"/>
              <a:buChar char="•"/>
            </a:pPr>
            <a:r>
              <a:rPr lang="en-US" dirty="0"/>
              <a:t>Second, a good partner shares the firm’s vision for the purpose of the alliance. If two firms approach an alliance with radically different agendas, the chances are great that the relationship will not be harmonious, will not flourish, and will end in divorce.</a:t>
            </a:r>
          </a:p>
          <a:p>
            <a:pPr marL="285750" indent="-285750" eaLnBrk="1" hangingPunct="1">
              <a:buFont typeface="Arial" panose="020B0604020202020204" pitchFamily="34" charset="0"/>
              <a:buChar char="•"/>
            </a:pPr>
            <a:r>
              <a:rPr lang="en-US" dirty="0"/>
              <a:t>Third, a good partner is unlikely to try to opportunistically exploit the alliance for its own ends, that is, to expropriate the firm’s technological know-how while giving away little in return. In this respect, firms with reputations for “fair play” probably make the best allies.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48</a:t>
            </a:fld>
            <a:endParaRPr lang="en-US"/>
          </a:p>
        </p:txBody>
      </p:sp>
    </p:spTree>
    <p:extLst>
      <p:ext uri="{BB962C8B-B14F-4D97-AF65-F5344CB8AC3E}">
        <p14:creationId xmlns:p14="http://schemas.microsoft.com/office/powerpoint/2010/main" val="1016429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a partner has been selected and an appropriate alliance structure has been agreed on, the task facing the firm is to maximize its benefits from the alliance. As in all international business deals, an important factor is sensitivity to cultural differences.</a:t>
            </a:r>
          </a:p>
        </p:txBody>
      </p:sp>
      <p:sp>
        <p:nvSpPr>
          <p:cNvPr id="4" name="Slide Number Placeholder 3"/>
          <p:cNvSpPr>
            <a:spLocks noGrp="1"/>
          </p:cNvSpPr>
          <p:nvPr>
            <p:ph type="sldNum" sz="quarter" idx="5"/>
          </p:nvPr>
        </p:nvSpPr>
        <p:spPr/>
        <p:txBody>
          <a:bodyPr/>
          <a:lstStyle/>
          <a:p>
            <a:fld id="{CD9A7A27-C7DA-4E20-8877-F9D8D7F61956}" type="slidenum">
              <a:rPr lang="en-US" smtClean="0"/>
              <a:t>49</a:t>
            </a:fld>
            <a:endParaRPr lang="en-US"/>
          </a:p>
        </p:txBody>
      </p:sp>
    </p:spTree>
    <p:extLst>
      <p:ext uri="{BB962C8B-B14F-4D97-AF65-F5344CB8AC3E}">
        <p14:creationId xmlns:p14="http://schemas.microsoft.com/office/powerpoint/2010/main" val="1864994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point to keep in mind is that so far, the trade conflicts between the United States and its trading partners have primarily been focused on trade in goods, not services, and have not explicitly limited cross-border investments. If these conflicts extended to encompass services and cross-border investments, the case for a localization or multiregional strategy will be strengthened.</a:t>
            </a:r>
          </a:p>
        </p:txBody>
      </p:sp>
      <p:sp>
        <p:nvSpPr>
          <p:cNvPr id="4" name="Slide Number Placeholder 3"/>
          <p:cNvSpPr>
            <a:spLocks noGrp="1"/>
          </p:cNvSpPr>
          <p:nvPr>
            <p:ph type="sldNum" sz="quarter" idx="5"/>
          </p:nvPr>
        </p:nvSpPr>
        <p:spPr/>
        <p:txBody>
          <a:bodyPr/>
          <a:lstStyle/>
          <a:p>
            <a:fld id="{CD9A7A27-C7DA-4E20-8877-F9D8D7F61956}" type="slidenum">
              <a:rPr lang="en-US" smtClean="0"/>
              <a:t>50</a:t>
            </a:fld>
            <a:endParaRPr lang="en-US"/>
          </a:p>
        </p:txBody>
      </p:sp>
    </p:spTree>
    <p:extLst>
      <p:ext uri="{BB962C8B-B14F-4D97-AF65-F5344CB8AC3E}">
        <p14:creationId xmlns:p14="http://schemas.microsoft.com/office/powerpoint/2010/main" val="8294177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the emergence in 2020 of a global pandemic resulting from the spread of the severe acute respiratory syndrome coronavirus 2 (SARS-CoV-2), which causes the COVID-19 disease (COVID stands for </a:t>
            </a:r>
            <a:r>
              <a:rPr lang="en-US" dirty="0" err="1"/>
              <a:t>CoronaVirus</a:t>
            </a:r>
            <a:r>
              <a:rPr lang="en-US" dirty="0"/>
              <a:t> Disease 19). The rising number of infections and deaths around the world due to COVID-19 has not only caused severe economic dislocation worldwide, depressing demand in many nations, but has also disrupted global supply chains and led many to question the value of building a globally dispersed web of productive activities to support a global standardization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51</a:t>
            </a:fld>
            <a:endParaRPr lang="en-US"/>
          </a:p>
        </p:txBody>
      </p:sp>
    </p:spTree>
    <p:extLst>
      <p:ext uri="{BB962C8B-B14F-4D97-AF65-F5344CB8AC3E}">
        <p14:creationId xmlns:p14="http://schemas.microsoft.com/office/powerpoint/2010/main" val="299829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12-1 Explain the concept of international business strategy.</a:t>
            </a:r>
          </a:p>
          <a:p>
            <a:endParaRPr lang="en-US" dirty="0"/>
          </a:p>
          <a:p>
            <a:r>
              <a:rPr lang="en-US" dirty="0"/>
              <a:t>Managers can increase the profitability of the firm by pursuing strategies that lower costs or by pursuing strategies that add value to the firm’s products, which enables the firm to raise prices.</a:t>
            </a:r>
          </a:p>
          <a:p>
            <a:endParaRPr lang="en-US" dirty="0"/>
          </a:p>
          <a:p>
            <a:r>
              <a:rPr lang="en-US" dirty="0"/>
              <a:t>Managers can increase the rate at which the firm’s profits grow over time by pursuing strategies to sell more products in existing markets or by pursuing strategies to enter new markets.</a:t>
            </a: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1022440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53</a:t>
            </a:fld>
            <a:endParaRPr lang="en-US"/>
          </a:p>
        </p:txBody>
      </p:sp>
    </p:spTree>
    <p:extLst>
      <p:ext uri="{BB962C8B-B14F-4D97-AF65-F5344CB8AC3E}">
        <p14:creationId xmlns:p14="http://schemas.microsoft.com/office/powerpoint/2010/main" val="4005741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A7A27-C7DA-4E20-8877-F9D8D7F61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57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To maximize the value of a firm to shareholders, managers must pursue strategies that increase the </a:t>
            </a:r>
            <a:r>
              <a:rPr lang="en-US" b="0" i="1" u="none" strike="noStrike" baseline="0" dirty="0">
                <a:cs typeface="Times New Roman" panose="02020603050405020304" pitchFamily="18" charset="0"/>
              </a:rPr>
              <a:t>profitability </a:t>
            </a:r>
            <a:r>
              <a:rPr lang="en-US" b="0" i="0" u="none" strike="noStrike" baseline="0" dirty="0">
                <a:cs typeface="Times New Roman" panose="02020603050405020304" pitchFamily="18" charset="0"/>
              </a:rPr>
              <a:t>of the enterprise and its rate of </a:t>
            </a:r>
            <a:r>
              <a:rPr lang="en-US" b="0" i="1" u="none" strike="noStrike" baseline="0" dirty="0">
                <a:cs typeface="Times New Roman" panose="02020603050405020304" pitchFamily="18" charset="0"/>
              </a:rPr>
              <a:t>profit growth </a:t>
            </a:r>
            <a:r>
              <a:rPr lang="en-US" b="0" i="0" u="none" strike="noStrike" baseline="0" dirty="0">
                <a:cs typeface="Times New Roman" panose="02020603050405020304" pitchFamily="18" charset="0"/>
              </a:rPr>
              <a:t>over time (see Figure 12.1).</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206900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increase the profitability of a firm is to create more value. The amount of value a firm creates is measured by the difference between its costs of production and the value that consumers perceive in its products. In general, the more value customers place on a firm’s products, the higher the price the firm can charge for those products.</a:t>
            </a:r>
          </a:p>
          <a:p>
            <a:endParaRPr lang="en-US" dirty="0"/>
          </a:p>
          <a:p>
            <a:r>
              <a:rPr lang="en-US" dirty="0"/>
              <a:t>This discussion suggests that </a:t>
            </a:r>
            <a:r>
              <a:rPr lang="en-US" i="1" dirty="0"/>
              <a:t>a firm has high profits when it creates more value for its customers and does so at a lower cost</a:t>
            </a:r>
            <a:r>
              <a:rPr lang="en-US" dirty="0"/>
              <a:t>. We refer to a strategy that focuses primarily on lowering production costs as a </a:t>
            </a:r>
            <a:r>
              <a:rPr lang="en-US" i="1" dirty="0"/>
              <a:t>low-cost strategy</a:t>
            </a:r>
            <a:r>
              <a:rPr lang="en-US" dirty="0"/>
              <a:t>. We refer to a strategy that focuses primarily on increasing the attractiveness of a product as a </a:t>
            </a:r>
            <a:r>
              <a:rPr lang="en-US" i="1" dirty="0"/>
              <a:t>differentiation strategy</a:t>
            </a:r>
            <a:r>
              <a:rPr lang="en-US" dirty="0"/>
              <a:t>.</a:t>
            </a:r>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266837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12.2 illustrates these concepts. The value of a product to an average consumer is </a:t>
            </a:r>
            <a:r>
              <a:rPr lang="en-US" i="1" dirty="0"/>
              <a:t>V</a:t>
            </a:r>
            <a:r>
              <a:rPr lang="en-US" dirty="0"/>
              <a:t>, the average price that the firm can charge a consumer for that product given competitive pressures and its ability to segment the market is </a:t>
            </a:r>
            <a:r>
              <a:rPr lang="en-US" i="1" dirty="0"/>
              <a:t>P</a:t>
            </a:r>
            <a:r>
              <a:rPr lang="en-US" dirty="0"/>
              <a:t>, and the average unit cost of producing that product is </a:t>
            </a:r>
            <a:r>
              <a:rPr lang="en-US" i="1" dirty="0"/>
              <a:t>C</a:t>
            </a:r>
            <a:r>
              <a:rPr lang="en-US" dirty="0"/>
              <a:t> (</a:t>
            </a:r>
            <a:r>
              <a:rPr lang="en-US" i="1" dirty="0"/>
              <a:t>C</a:t>
            </a:r>
            <a:r>
              <a:rPr lang="en-US" dirty="0"/>
              <a:t> comprises all relevant costs, including the firm’s cost of capital). The firm’s profit per unit sold (π) is equal to </a:t>
            </a:r>
            <a:r>
              <a:rPr lang="en-US" i="1" dirty="0"/>
              <a:t>P − C</a:t>
            </a:r>
            <a:r>
              <a:rPr lang="en-US" dirty="0"/>
              <a:t>, while the consumer surplus per unit is equal to </a:t>
            </a:r>
            <a:r>
              <a:rPr lang="en-US" i="1" dirty="0"/>
              <a:t>V − P</a:t>
            </a:r>
            <a:r>
              <a:rPr lang="en-US" dirty="0"/>
              <a:t> (another way of thinking of the consumer surplus is as “value for the money”; the greater the consumer surplus, the greater the value for the money the consumer gets). The firm makes a profit so long as </a:t>
            </a:r>
            <a:r>
              <a:rPr lang="en-US" i="1" dirty="0"/>
              <a:t>P</a:t>
            </a:r>
            <a:r>
              <a:rPr lang="en-US" dirty="0"/>
              <a:t> is greater than </a:t>
            </a:r>
            <a:r>
              <a:rPr lang="en-US" i="1" dirty="0"/>
              <a:t>C</a:t>
            </a:r>
            <a:r>
              <a:rPr lang="en-US" dirty="0"/>
              <a:t>, and its profit will be greater the lower </a:t>
            </a:r>
            <a:r>
              <a:rPr lang="en-US" i="1" dirty="0"/>
              <a:t>C</a:t>
            </a:r>
            <a:r>
              <a:rPr lang="en-US" dirty="0"/>
              <a:t> is relative to </a:t>
            </a:r>
            <a:r>
              <a:rPr lang="en-US" i="1" dirty="0"/>
              <a:t>P</a:t>
            </a:r>
            <a:r>
              <a:rPr lang="en-US" dirty="0"/>
              <a:t>.</a:t>
            </a:r>
          </a:p>
          <a:p>
            <a:endParaRPr lang="en-US" dirty="0"/>
          </a:p>
          <a:p>
            <a:r>
              <a:rPr lang="en-US" dirty="0"/>
              <a:t>The difference between </a:t>
            </a:r>
            <a:r>
              <a:rPr lang="en-US" i="1" dirty="0"/>
              <a:t>V</a:t>
            </a:r>
            <a:r>
              <a:rPr lang="en-US" dirty="0"/>
              <a:t> and </a:t>
            </a:r>
            <a:r>
              <a:rPr lang="en-US" i="1" dirty="0"/>
              <a:t>P</a:t>
            </a:r>
            <a:r>
              <a:rPr lang="en-US" dirty="0"/>
              <a:t> is in part determined by the intensity of competitive pressure in the marketplace: the lower the intensity of competitive pressure, the higher the price charged relative to </a:t>
            </a:r>
            <a:r>
              <a:rPr lang="en-US" i="1" dirty="0"/>
              <a:t>V</a:t>
            </a:r>
            <a:r>
              <a:rPr lang="en-US" dirty="0"/>
              <a:t>. In general, the higher the firm’s profit per unit sold is, the greater its profitability will be, all else being equal.</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267485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firm’s strategy, operations, and organization must all be consistent with each other in order to achieve a competitive advantage and superior profitability.</a:t>
            </a:r>
            <a:endParaRPr lang="en-US" sz="1000" dirty="0"/>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171164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BB7A7B45-8A6F-4051-9680-215D1BD8529C}"/>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97925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899" y="3599450"/>
            <a:ext cx="8548437" cy="1309434"/>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342899" y="5293892"/>
            <a:ext cx="8458201" cy="822158"/>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10" name="Appendix Link">
            <a:extLst>
              <a:ext uri="{FF2B5EF4-FFF2-40B4-BE49-F238E27FC236}">
                <a16:creationId xmlns:a16="http://schemas.microsoft.com/office/drawing/2014/main" id="{06D96B1E-9D79-4ED9-967D-10BA257CF30B}"/>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1" name="Image Credit">
            <a:extLst>
              <a:ext uri="{FF2B5EF4-FFF2-40B4-BE49-F238E27FC236}">
                <a16:creationId xmlns:a16="http://schemas.microsoft.com/office/drawing/2014/main" id="{22D3DFF2-A432-439E-808E-198EFC11B359}"/>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16" name="Slide Title">
            <a:extLst>
              <a:ext uri="{FF2B5EF4-FFF2-40B4-BE49-F238E27FC236}">
                <a16:creationId xmlns:a16="http://schemas.microsoft.com/office/drawing/2014/main" id="{0AEF76B8-09D8-4437-B6C6-86E80F0B5D99}"/>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53710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12" name="Appendix Link">
            <a:extLst>
              <a:ext uri="{FF2B5EF4-FFF2-40B4-BE49-F238E27FC236}">
                <a16:creationId xmlns:a16="http://schemas.microsoft.com/office/drawing/2014/main" id="{AF95AD97-07DA-4F61-A6D6-FA93CAFE059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4" name="Image Credit">
            <a:extLst>
              <a:ext uri="{FF2B5EF4-FFF2-40B4-BE49-F238E27FC236}">
                <a16:creationId xmlns:a16="http://schemas.microsoft.com/office/drawing/2014/main" id="{2378B41D-4109-4622-8529-FD51F6960526}"/>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17" name="Content Placeholder 1">
            <a:extLst>
              <a:ext uri="{FF2B5EF4-FFF2-40B4-BE49-F238E27FC236}">
                <a16:creationId xmlns:a16="http://schemas.microsoft.com/office/drawing/2014/main" id="{7DDD7A36-42B8-41F0-AA6A-4A5F0C04D20B}"/>
              </a:ext>
            </a:extLst>
          </p:cNvPr>
          <p:cNvSpPr>
            <a:spLocks noGrp="1"/>
          </p:cNvSpPr>
          <p:nvPr>
            <p:ph sz="quarter" idx="19" hasCustomPrompt="1"/>
          </p:nvPr>
        </p:nvSpPr>
        <p:spPr>
          <a:xfrm>
            <a:off x="5745018" y="1429110"/>
            <a:ext cx="3208482"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C9C88938-CC0D-449E-8A4A-2D221941436C}"/>
              </a:ext>
            </a:extLst>
          </p:cNvPr>
          <p:cNvSpPr>
            <a:spLocks noGrp="1"/>
          </p:cNvSpPr>
          <p:nvPr>
            <p:ph sz="quarter" idx="20" hasCustomPrompt="1"/>
          </p:nvPr>
        </p:nvSpPr>
        <p:spPr>
          <a:xfrm>
            <a:off x="5745018" y="2222896"/>
            <a:ext cx="3208482"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13BEA462-0627-4D3D-8811-6E504C56E37F}"/>
              </a:ext>
            </a:extLst>
          </p:cNvPr>
          <p:cNvSpPr>
            <a:spLocks noGrp="1"/>
          </p:cNvSpPr>
          <p:nvPr>
            <p:ph sz="quarter" idx="21" hasCustomPrompt="1"/>
          </p:nvPr>
        </p:nvSpPr>
        <p:spPr>
          <a:xfrm>
            <a:off x="5745018" y="3053344"/>
            <a:ext cx="3208482"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20" name="Content Placeholder 4">
            <a:extLst>
              <a:ext uri="{FF2B5EF4-FFF2-40B4-BE49-F238E27FC236}">
                <a16:creationId xmlns:a16="http://schemas.microsoft.com/office/drawing/2014/main" id="{F57C9484-BFB6-4C85-A92A-62C821553D9D}"/>
              </a:ext>
            </a:extLst>
          </p:cNvPr>
          <p:cNvSpPr>
            <a:spLocks noGrp="1"/>
          </p:cNvSpPr>
          <p:nvPr>
            <p:ph sz="quarter" idx="22" hasCustomPrompt="1"/>
          </p:nvPr>
        </p:nvSpPr>
        <p:spPr>
          <a:xfrm>
            <a:off x="5745018" y="3907754"/>
            <a:ext cx="3208482"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21" name="Content Placeholder 5">
            <a:extLst>
              <a:ext uri="{FF2B5EF4-FFF2-40B4-BE49-F238E27FC236}">
                <a16:creationId xmlns:a16="http://schemas.microsoft.com/office/drawing/2014/main" id="{48A7BABE-83B2-40C6-AF01-D4FACED73C9C}"/>
              </a:ext>
            </a:extLst>
          </p:cNvPr>
          <p:cNvSpPr>
            <a:spLocks noGrp="1"/>
          </p:cNvSpPr>
          <p:nvPr>
            <p:ph sz="quarter" idx="23" hasCustomPrompt="1"/>
          </p:nvPr>
        </p:nvSpPr>
        <p:spPr>
          <a:xfrm>
            <a:off x="5745018" y="4787564"/>
            <a:ext cx="3208482"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22" name="Content Placeholder 6">
            <a:extLst>
              <a:ext uri="{FF2B5EF4-FFF2-40B4-BE49-F238E27FC236}">
                <a16:creationId xmlns:a16="http://schemas.microsoft.com/office/drawing/2014/main" id="{07A09D0D-557D-45D4-B594-32807A4AAC90}"/>
              </a:ext>
            </a:extLst>
          </p:cNvPr>
          <p:cNvSpPr>
            <a:spLocks noGrp="1"/>
          </p:cNvSpPr>
          <p:nvPr>
            <p:ph sz="quarter" idx="24" hasCustomPrompt="1"/>
          </p:nvPr>
        </p:nvSpPr>
        <p:spPr>
          <a:xfrm>
            <a:off x="5745018" y="5667375"/>
            <a:ext cx="3208482" cy="537105"/>
          </a:xfrm>
        </p:spPr>
        <p:txBody>
          <a:bodyPr/>
          <a:lstStyle>
            <a:lvl1pPr>
              <a:defRPr/>
            </a:lvl1pPr>
          </a:lstStyle>
          <a:p>
            <a:pPr lvl="0"/>
            <a:r>
              <a:rPr lang="en-US" dirty="0"/>
              <a:t>Slide Content 6</a:t>
            </a:r>
          </a:p>
          <a:p>
            <a:pPr lvl="1"/>
            <a:r>
              <a:rPr lang="en-US" dirty="0"/>
              <a:t>Second level</a:t>
            </a:r>
          </a:p>
          <a:p>
            <a:pPr lvl="2"/>
            <a:r>
              <a:rPr lang="en-US" dirty="0"/>
              <a:t>Third level</a:t>
            </a:r>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36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2596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0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85237721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Tree>
    <p:extLst>
      <p:ext uri="{BB962C8B-B14F-4D97-AF65-F5344CB8AC3E}">
        <p14:creationId xmlns:p14="http://schemas.microsoft.com/office/powerpoint/2010/main" val="369257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0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3000"/>
            </a:lvl1pPr>
          </a:lstStyle>
          <a:p>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6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sz="2400"/>
            </a:lvl1pPr>
            <a:lvl2pPr>
              <a:defRPr sz="2200"/>
            </a:lvl2pPr>
            <a:lvl3pPr>
              <a:defRPr sz="2000"/>
            </a:lvl3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68221279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13" name="Content Placeholder 5">
            <a:extLst>
              <a:ext uri="{FF2B5EF4-FFF2-40B4-BE49-F238E27FC236}">
                <a16:creationId xmlns:a16="http://schemas.microsoft.com/office/drawing/2014/main" id="{94676E63-5785-42C5-94C7-249B828FABD8}"/>
              </a:ext>
            </a:extLst>
          </p:cNvPr>
          <p:cNvSpPr>
            <a:spLocks noGrp="1"/>
          </p:cNvSpPr>
          <p:nvPr>
            <p:ph sz="quarter" idx="13"/>
          </p:nvPr>
        </p:nvSpPr>
        <p:spPr>
          <a:xfrm>
            <a:off x="365125" y="6543675"/>
            <a:ext cx="8421688" cy="173038"/>
          </a:xfrm>
          <a:prstGeom prst="rect">
            <a:avLst/>
          </a:prstGeom>
        </p:spPr>
        <p:txBody>
          <a:bodyPr/>
          <a:lstStyle/>
          <a:p>
            <a:pPr lvl="0"/>
            <a:endParaRPr lang="en-US" dirty="0"/>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3000"/>
            </a:lvl1pPr>
          </a:lstStyle>
          <a:p>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95520933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CA361214-B33C-4406-86F1-E94F18031AEF}"/>
              </a:ext>
            </a:extLst>
          </p:cNvPr>
          <p:cNvSpPr>
            <a:spLocks noGrp="1"/>
          </p:cNvSpPr>
          <p:nvPr>
            <p:ph sz="quarter" idx="11"/>
          </p:nvPr>
        </p:nvSpPr>
        <p:spPr>
          <a:xfrm>
            <a:off x="365125" y="6543675"/>
            <a:ext cx="8421688" cy="173038"/>
          </a:xfrm>
          <a:prstGeom prst="rect">
            <a:avLst/>
          </a:prstGeom>
        </p:spPr>
        <p:txBody>
          <a:bodyPr/>
          <a:lstStyle/>
          <a:p>
            <a:pPr lvl="0"/>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a:extLst>
              <a:ext uri="{FF2B5EF4-FFF2-40B4-BE49-F238E27FC236}">
                <a16:creationId xmlns:a16="http://schemas.microsoft.com/office/drawing/2014/main" id="{DF02F542-A0AC-4B04-BC5D-14501114FF6F}"/>
              </a:ext>
            </a:extLst>
          </p:cNvPr>
          <p:cNvPicPr>
            <a:picLocks noChangeAspect="1"/>
          </p:cNvPicPr>
          <p:nvPr userDrawn="1"/>
        </p:nvPicPr>
        <p:blipFill>
          <a:blip r:embed="rId2"/>
          <a:stretch>
            <a:fillRect/>
          </a:stretch>
        </p:blipFill>
        <p:spPr>
          <a:xfrm>
            <a:off x="3554103" y="543129"/>
            <a:ext cx="5253187" cy="289292"/>
          </a:xfrm>
          <a:prstGeom prst="rect">
            <a:avLst/>
          </a:prstGeom>
        </p:spPr>
      </p:pic>
    </p:spTree>
    <p:extLst>
      <p:ext uri="{BB962C8B-B14F-4D97-AF65-F5344CB8AC3E}">
        <p14:creationId xmlns:p14="http://schemas.microsoft.com/office/powerpoint/2010/main" val="235561697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0E8983CA-7565-4832-AEB6-43019C690817}"/>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C5EF4C7E-E3EA-4A51-AD02-0D44BC45482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4D1E5D3D-B35C-4CCC-8033-D6BFD87670D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48FD5FD3-075E-4CEF-88D4-58326FA57E7D}"/>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076700" cy="459470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612639"/>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7E930E35-B6A4-4F9E-84BF-898BF0B102B5}"/>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8F1429F0-0067-4606-9215-B313A14C502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685B7D10-C617-41CF-A7CD-B95C01F469B6}"/>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72704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745503"/>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2C05CBB5-542D-485E-BF27-8F0EC98A2C80}"/>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9E83341F-F763-4070-A42C-3DFE82E669E8}"/>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1045"/>
            <a:ext cx="8458200" cy="912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7" name="TextBox 6">
            <a:extLst>
              <a:ext uri="{FF2B5EF4-FFF2-40B4-BE49-F238E27FC236}">
                <a16:creationId xmlns:a16="http://schemas.microsoft.com/office/drawing/2014/main" id="{BC1B2337-34C2-471F-9832-A0DE81FAB6F3}"/>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06" r:id="rId2"/>
    <p:sldLayoutId id="2147483693" r:id="rId3"/>
    <p:sldLayoutId id="2147483699" r:id="rId4"/>
    <p:sldLayoutId id="2147483695" r:id="rId5"/>
    <p:sldLayoutId id="2147483696" r:id="rId6"/>
    <p:sldLayoutId id="2147483697" r:id="rId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1000"/>
        </a:spcBef>
        <a:spcAft>
          <a:spcPts val="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1000"/>
        </a:spcBef>
        <a:spcAft>
          <a:spcPts val="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4" r:id="rId2"/>
    <p:sldLayoutId id="2147483705" r:id="rId3"/>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Short Copyright">
            <a:extLst>
              <a:ext uri="{FF2B5EF4-FFF2-40B4-BE49-F238E27FC236}">
                <a16:creationId xmlns:a16="http://schemas.microsoft.com/office/drawing/2014/main" id="{F3BDDC7C-D852-4A8B-9531-FF9F4D54C97F}"/>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16" name="TextBox 15">
            <a:extLst>
              <a:ext uri="{FF2B5EF4-FFF2-40B4-BE49-F238E27FC236}">
                <a16:creationId xmlns:a16="http://schemas.microsoft.com/office/drawing/2014/main" id="{6CC848F6-B9C4-4C5D-BD46-13C8678F3842}"/>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3CA65E65-AFCF-41F9-9F4C-DBA786BCCA0C}"/>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9" name="TextBox 8">
            <a:extLst>
              <a:ext uri="{FF2B5EF4-FFF2-40B4-BE49-F238E27FC236}">
                <a16:creationId xmlns:a16="http://schemas.microsoft.com/office/drawing/2014/main" id="{12A6E2DE-952F-43EE-BDAB-DA231627ED5F}"/>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3CA65E65-AFCF-41F9-9F4C-DBA786BCCA0C}"/>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9" name="TextBox 8">
            <a:extLst>
              <a:ext uri="{FF2B5EF4-FFF2-40B4-BE49-F238E27FC236}">
                <a16:creationId xmlns:a16="http://schemas.microsoft.com/office/drawing/2014/main" id="{12A6E2DE-952F-43EE-BDAB-DA231627ED5F}"/>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3210458348"/>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slide" Target="slide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slide" Target="slide5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slide" Target="slide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slide" Target="slide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slide" Target="slide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slide" Target="slide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slide" Target="slide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BC77-FBB6-45E2-8230-D8FD9F71672A}"/>
              </a:ext>
            </a:extLst>
          </p:cNvPr>
          <p:cNvSpPr>
            <a:spLocks noGrp="1"/>
          </p:cNvSpPr>
          <p:nvPr>
            <p:ph type="ctrTitle"/>
          </p:nvPr>
        </p:nvSpPr>
        <p:spPr/>
        <p:txBody>
          <a:bodyPr/>
          <a:lstStyle/>
          <a:p>
            <a:r>
              <a:rPr lang="en-US" noProof="0" dirty="0">
                <a:latin typeface="+mn-lt"/>
              </a:rPr>
              <a:t>Chapter 12</a:t>
            </a:r>
          </a:p>
        </p:txBody>
      </p:sp>
      <p:sp>
        <p:nvSpPr>
          <p:cNvPr id="3" name="Subtitle 2">
            <a:extLst>
              <a:ext uri="{FF2B5EF4-FFF2-40B4-BE49-F238E27FC236}">
                <a16:creationId xmlns:a16="http://schemas.microsoft.com/office/drawing/2014/main" id="{68F655B9-E4A1-4C7C-A498-25B3BB6CBE1D}"/>
              </a:ext>
            </a:extLst>
          </p:cNvPr>
          <p:cNvSpPr>
            <a:spLocks noGrp="1"/>
          </p:cNvSpPr>
          <p:nvPr>
            <p:ph type="subTitle" idx="1"/>
          </p:nvPr>
        </p:nvSpPr>
        <p:spPr>
          <a:xfrm>
            <a:off x="621792" y="4181662"/>
            <a:ext cx="3035808" cy="740858"/>
          </a:xfrm>
        </p:spPr>
        <p:txBody>
          <a:bodyPr/>
          <a:lstStyle/>
          <a:p>
            <a:r>
              <a:rPr lang="en-US" dirty="0"/>
              <a:t>The Strategy of International Business</a:t>
            </a:r>
            <a:endParaRPr lang="en-US" noProof="0" dirty="0">
              <a:latin typeface="+mn-lt"/>
            </a:endParaRPr>
          </a:p>
        </p:txBody>
      </p:sp>
      <p:pic>
        <p:nvPicPr>
          <p:cNvPr id="8" name="Picture 11" descr="An image shows the logo for chapter twelve.">
            <a:extLst>
              <a:ext uri="{FF2B5EF4-FFF2-40B4-BE49-F238E27FC236}">
                <a16:creationId xmlns:a16="http://schemas.microsoft.com/office/drawing/2014/main" id="{4BFFE733-978A-40D6-951A-81400AA8EA84}"/>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4380" r="-4380"/>
          <a:stretch/>
        </p:blipFill>
        <p:spPr>
          <a:xfrm>
            <a:off x="4777273" y="1059813"/>
            <a:ext cx="4229100" cy="4975225"/>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A3661299-E91D-4351-8697-0386ADC32B82}"/>
              </a:ext>
            </a:extLst>
          </p:cNvPr>
          <p:cNvSpPr>
            <a:spLocks noGrp="1"/>
          </p:cNvSpPr>
          <p:nvPr>
            <p:ph type="body" sz="quarter" idx="10"/>
          </p:nvPr>
        </p:nvSpPr>
        <p:spPr>
          <a:xfrm>
            <a:off x="5876760" y="6156827"/>
            <a:ext cx="3043303" cy="216890"/>
          </a:xfrm>
        </p:spPr>
        <p:txBody>
          <a:bodyPr/>
          <a:lstStyle/>
          <a:p>
            <a:pPr algn="r"/>
            <a:r>
              <a:rPr lang="en-US" sz="800" b="0" noProof="0" dirty="0">
                <a:solidFill>
                  <a:schemeClr val="tx1"/>
                </a:solidFill>
                <a:latin typeface="+mn-lt"/>
              </a:rPr>
              <a:t>naqiewei/DigitalVision Vectors/Getty Images</a:t>
            </a:r>
          </a:p>
        </p:txBody>
      </p:sp>
      <p:sp>
        <p:nvSpPr>
          <p:cNvPr id="7" name="Content Placeholder 6">
            <a:extLst>
              <a:ext uri="{FF2B5EF4-FFF2-40B4-BE49-F238E27FC236}">
                <a16:creationId xmlns:a16="http://schemas.microsoft.com/office/drawing/2014/main" id="{1C419E4B-B2AC-4ACE-B37F-BF2E109D6ABE}"/>
              </a:ext>
            </a:extLst>
          </p:cNvPr>
          <p:cNvSpPr>
            <a:spLocks noGrp="1"/>
          </p:cNvSpPr>
          <p:nvPr>
            <p:ph sz="quarter" idx="13"/>
          </p:nvPr>
        </p:nvSpPr>
        <p:spPr>
          <a:xfrm>
            <a:off x="205272" y="6553005"/>
            <a:ext cx="8733453" cy="216890"/>
          </a:xfrm>
        </p:spPr>
        <p:txBody>
          <a:bodyPr/>
          <a:lstStyle/>
          <a:p>
            <a:r>
              <a:rPr lang="en-US" sz="800" noProof="0" dirty="0">
                <a:solidFill>
                  <a:schemeClr val="tx1"/>
                </a:solidFill>
                <a:latin typeface="+mn-lt"/>
              </a:rPr>
              <a:t>© 2022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41979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sz="1000" b="0" dirty="0"/>
              <a:t>3</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p:txBody>
          <a:bodyPr/>
          <a:lstStyle/>
          <a:p>
            <a:r>
              <a:rPr lang="en-US" altLang="en-US" dirty="0"/>
              <a:t>Strategic Positioning</a:t>
            </a:r>
          </a:p>
          <a:p>
            <a:pPr marL="292608" lvl="1" indent="-292608"/>
            <a:r>
              <a:rPr lang="en-US" altLang="en-US" dirty="0"/>
              <a:t>Pick a position on the efficiency frontier that is viable—i.e., there is enough demand to support the choice.</a:t>
            </a:r>
          </a:p>
          <a:p>
            <a:pPr marL="292608" lvl="1" indent="-292608"/>
            <a:r>
              <a:rPr lang="en-US" altLang="en-US" dirty="0"/>
              <a:t>Configure internal operations to support the position.</a:t>
            </a:r>
          </a:p>
          <a:p>
            <a:pPr marL="292608" lvl="1" indent="-292608"/>
            <a:r>
              <a:rPr lang="en-US" altLang="en-US" dirty="0"/>
              <a:t>Have the right organization structure in place to execute the strategy.</a:t>
            </a:r>
          </a:p>
        </p:txBody>
      </p:sp>
    </p:spTree>
    <p:extLst>
      <p:ext uri="{BB962C8B-B14F-4D97-AF65-F5344CB8AC3E}">
        <p14:creationId xmlns:p14="http://schemas.microsoft.com/office/powerpoint/2010/main" val="173896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fontScale="90000"/>
          </a:bodyPr>
          <a:lstStyle/>
          <a:p>
            <a:r>
              <a:rPr lang="en-US" dirty="0"/>
              <a:t>Figure 12.3 Strategic Choice in the International Hotel Industry</a:t>
            </a:r>
            <a:endParaRPr lang="en-US" sz="1000" b="0" dirty="0"/>
          </a:p>
        </p:txBody>
      </p:sp>
      <p:pic>
        <p:nvPicPr>
          <p:cNvPr id="4" name="Picture 3" descr="A graph for Strategic choice in the international hotel industry is plotted for increased value or Differentiation versus cost.">
            <a:extLst>
              <a:ext uri="{FF2B5EF4-FFF2-40B4-BE49-F238E27FC236}">
                <a16:creationId xmlns:a16="http://schemas.microsoft.com/office/drawing/2014/main" id="{21420008-9E2C-490F-9D5E-6B2EE357648D}"/>
              </a:ext>
            </a:extLst>
          </p:cNvPr>
          <p:cNvPicPr>
            <a:picLocks noChangeAspect="1"/>
          </p:cNvPicPr>
          <p:nvPr/>
        </p:nvPicPr>
        <p:blipFill>
          <a:blip r:embed="rId3"/>
          <a:stretch>
            <a:fillRect/>
          </a:stretch>
        </p:blipFill>
        <p:spPr>
          <a:xfrm>
            <a:off x="1035338" y="1527310"/>
            <a:ext cx="7103803" cy="4382500"/>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145333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lstStyle/>
          <a:p>
            <a:r>
              <a:rPr lang="en-US" dirty="0"/>
              <a:t>Strategy and the Firm </a:t>
            </a:r>
            <a:r>
              <a:rPr lang="en-US" sz="1000" b="0" dirty="0"/>
              <a:t>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2472331"/>
          </a:xfrm>
        </p:spPr>
        <p:txBody>
          <a:bodyPr/>
          <a:lstStyle/>
          <a:p>
            <a:pPr>
              <a:defRPr/>
            </a:pPr>
            <a:r>
              <a:rPr lang="en-US" dirty="0"/>
              <a:t>Operations: The Firm as a Value Chain</a:t>
            </a:r>
          </a:p>
          <a:p>
            <a:pPr marL="0" lvl="1" indent="0">
              <a:buNone/>
              <a:defRPr/>
            </a:pPr>
            <a:r>
              <a:rPr lang="en-US" dirty="0"/>
              <a:t>Primary Activities.</a:t>
            </a:r>
          </a:p>
          <a:p>
            <a:pPr marL="292608" lvl="2" indent="-292608">
              <a:defRPr/>
            </a:pPr>
            <a:r>
              <a:rPr lang="en-US" sz="2000" dirty="0"/>
              <a:t>The design, creation, and delivery of the product; its marketing; and its support and after-sale service.</a:t>
            </a:r>
          </a:p>
          <a:p>
            <a:pPr marL="292608" lvl="2" indent="-292608">
              <a:defRPr/>
            </a:pPr>
            <a:r>
              <a:rPr lang="en-US" sz="2000" dirty="0"/>
              <a:t>Divided into research and development, production, marketing and sales, customer service.</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3825240"/>
            <a:ext cx="8458200" cy="2689860"/>
          </a:xfrm>
        </p:spPr>
        <p:txBody>
          <a:bodyPr/>
          <a:lstStyle/>
          <a:p>
            <a:pPr marL="0" lvl="1" indent="0">
              <a:buNone/>
              <a:defRPr/>
            </a:pPr>
            <a:r>
              <a:rPr lang="en-US" dirty="0"/>
              <a:t>Support Activities.</a:t>
            </a:r>
          </a:p>
          <a:p>
            <a:pPr marL="292608" lvl="2" indent="-292608">
              <a:defRPr/>
            </a:pPr>
            <a:r>
              <a:rPr lang="en-US" sz="2000" dirty="0"/>
              <a:t>Provides the inputs that allow primary activities to occur.</a:t>
            </a:r>
          </a:p>
          <a:p>
            <a:pPr marL="292608" lvl="2" indent="-292608">
              <a:defRPr/>
            </a:pPr>
            <a:r>
              <a:rPr lang="en-US" sz="2000" dirty="0"/>
              <a:t>Divided into information systems, company infrastructure, logistics, human resources.</a:t>
            </a:r>
          </a:p>
        </p:txBody>
      </p:sp>
    </p:spTree>
    <p:extLst>
      <p:ext uri="{BB962C8B-B14F-4D97-AF65-F5344CB8AC3E}">
        <p14:creationId xmlns:p14="http://schemas.microsoft.com/office/powerpoint/2010/main" val="74162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Figure 12.4 The Value Chain</a:t>
            </a:r>
            <a:endParaRPr lang="en-US" sz="1000" b="0" dirty="0"/>
          </a:p>
        </p:txBody>
      </p:sp>
      <p:pic>
        <p:nvPicPr>
          <p:cNvPr id="5" name="Picture 4" descr="A graphic showing components of the value chain.">
            <a:extLst>
              <a:ext uri="{FF2B5EF4-FFF2-40B4-BE49-F238E27FC236}">
                <a16:creationId xmlns:a16="http://schemas.microsoft.com/office/drawing/2014/main" id="{744DC456-CCF2-41FF-9C07-2EA0487BE882}"/>
              </a:ext>
            </a:extLst>
          </p:cNvPr>
          <p:cNvPicPr>
            <a:picLocks noChangeAspect="1"/>
          </p:cNvPicPr>
          <p:nvPr/>
        </p:nvPicPr>
        <p:blipFill>
          <a:blip r:embed="rId3"/>
          <a:stretch>
            <a:fillRect/>
          </a:stretch>
        </p:blipFill>
        <p:spPr>
          <a:xfrm>
            <a:off x="694608" y="1603072"/>
            <a:ext cx="7754784" cy="4048095"/>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180373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Operations Near and Far</a:t>
            </a:r>
            <a:endParaRPr lang="en-US" sz="1000" b="0" dirty="0"/>
          </a:p>
        </p:txBody>
      </p:sp>
      <p:pic>
        <p:nvPicPr>
          <p:cNvPr id="5" name="Picture 4" descr="A photo of the exterior of a Caterpillar motor factory in Germany.">
            <a:extLst>
              <a:ext uri="{FF2B5EF4-FFF2-40B4-BE49-F238E27FC236}">
                <a16:creationId xmlns:a16="http://schemas.microsoft.com/office/drawing/2014/main" id="{B9846155-EE49-465A-B6ED-2CE7FE8679BD}"/>
              </a:ext>
            </a:extLst>
          </p:cNvPr>
          <p:cNvPicPr>
            <a:picLocks noChangeAspect="1"/>
          </p:cNvPicPr>
          <p:nvPr/>
        </p:nvPicPr>
        <p:blipFill rotWithShape="1">
          <a:blip r:embed="rId3"/>
          <a:srcRect b="4215"/>
          <a:stretch/>
        </p:blipFill>
        <p:spPr>
          <a:xfrm>
            <a:off x="1968803" y="1410691"/>
            <a:ext cx="5206394" cy="3545357"/>
          </a:xfrm>
          <a:prstGeom prst="rect">
            <a:avLst/>
          </a:prstGeom>
        </p:spPr>
      </p:pic>
      <p:sp>
        <p:nvSpPr>
          <p:cNvPr id="3" name="Content Placeholder 2">
            <a:extLst>
              <a:ext uri="{FF2B5EF4-FFF2-40B4-BE49-F238E27FC236}">
                <a16:creationId xmlns:a16="http://schemas.microsoft.com/office/drawing/2014/main" id="{5EED47C4-E729-459D-A095-B2E8CA92A30E}"/>
              </a:ext>
            </a:extLst>
          </p:cNvPr>
          <p:cNvSpPr>
            <a:spLocks noGrp="1"/>
          </p:cNvSpPr>
          <p:nvPr>
            <p:ph sz="quarter" idx="11"/>
          </p:nvPr>
        </p:nvSpPr>
        <p:spPr>
          <a:xfrm>
            <a:off x="342900" y="5379720"/>
            <a:ext cx="8610600" cy="762000"/>
          </a:xfrm>
        </p:spPr>
        <p:txBody>
          <a:bodyPr>
            <a:normAutofit/>
          </a:bodyPr>
          <a:lstStyle/>
          <a:p>
            <a:r>
              <a:rPr lang="en-US" dirty="0"/>
              <a:t>A Caterpillar motor factory in Germany helps to ensure product after-sales and service outside the United States.</a:t>
            </a:r>
          </a:p>
        </p:txBody>
      </p:sp>
      <p:sp>
        <p:nvSpPr>
          <p:cNvPr id="11" name="Text Placeholder 10">
            <a:extLst>
              <a:ext uri="{FF2B5EF4-FFF2-40B4-BE49-F238E27FC236}">
                <a16:creationId xmlns:a16="http://schemas.microsoft.com/office/drawing/2014/main" id="{F19F30AD-E6BA-4ADD-BB55-57AA421D3916}"/>
              </a:ext>
            </a:extLst>
          </p:cNvPr>
          <p:cNvSpPr>
            <a:spLocks noGrp="1"/>
          </p:cNvSpPr>
          <p:nvPr>
            <p:ph type="body" sz="quarter" idx="13"/>
          </p:nvPr>
        </p:nvSpPr>
        <p:spPr/>
        <p:txBody>
          <a:bodyPr/>
          <a:lstStyle/>
          <a:p>
            <a:r>
              <a:rPr lang="en-US" dirty="0" err="1"/>
              <a:t>Wustneck</a:t>
            </a:r>
            <a:r>
              <a:rPr lang="en-US" dirty="0"/>
              <a:t>/picture-alliance/</a:t>
            </a:r>
            <a:r>
              <a:rPr lang="en-US" dirty="0" err="1"/>
              <a:t>dpa</a:t>
            </a:r>
            <a:r>
              <a:rPr lang="en-US" dirty="0"/>
              <a:t>/A</a:t>
            </a:r>
            <a:r>
              <a:rPr lang="en-US" sz="100" dirty="0"/>
              <a:t> </a:t>
            </a:r>
            <a:r>
              <a:rPr lang="en-US" dirty="0"/>
              <a:t>P Images</a:t>
            </a:r>
          </a:p>
        </p:txBody>
      </p:sp>
    </p:spTree>
    <p:extLst>
      <p:ext uri="{BB962C8B-B14F-4D97-AF65-F5344CB8AC3E}">
        <p14:creationId xmlns:p14="http://schemas.microsoft.com/office/powerpoint/2010/main" val="248848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sz="1000" b="0" dirty="0"/>
              <a:t>5</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p:txBody>
          <a:bodyPr/>
          <a:lstStyle/>
          <a:p>
            <a:pPr>
              <a:defRPr/>
            </a:pPr>
            <a:r>
              <a:rPr lang="en-US" dirty="0"/>
              <a:t>Organization: The Implementation of Strategy</a:t>
            </a:r>
          </a:p>
          <a:p>
            <a:pPr marL="0" lvl="1" indent="0">
              <a:buNone/>
              <a:defRPr/>
            </a:pPr>
            <a:r>
              <a:rPr lang="en-US" b="1" dirty="0"/>
              <a:t>Organization architecture: </a:t>
            </a:r>
            <a:r>
              <a:rPr lang="en-US" dirty="0"/>
              <a:t>the totality of a firm’s organization, including the formal organizational structure, control systems and incentives, organizational culture, processes, and people.</a:t>
            </a:r>
          </a:p>
          <a:p>
            <a:pPr marL="0" lvl="1" indent="0">
              <a:buNone/>
              <a:defRPr/>
            </a:pPr>
            <a:r>
              <a:rPr lang="en-US" b="1" dirty="0"/>
              <a:t>Organizational structure:</a:t>
            </a:r>
          </a:p>
          <a:p>
            <a:pPr marL="292608" lvl="2" indent="-292608">
              <a:defRPr/>
            </a:pPr>
            <a:r>
              <a:rPr lang="en-US" sz="2000" dirty="0"/>
              <a:t>The formal division of the organization into subunits.</a:t>
            </a:r>
          </a:p>
          <a:p>
            <a:pPr marL="292608" lvl="2" indent="-292608">
              <a:defRPr/>
            </a:pPr>
            <a:r>
              <a:rPr lang="en-US" sz="2000" dirty="0"/>
              <a:t>The location of decision-making responsibilities within that structure.</a:t>
            </a:r>
          </a:p>
          <a:p>
            <a:pPr marL="292608" lvl="2" indent="-292608">
              <a:defRPr/>
            </a:pPr>
            <a:r>
              <a:rPr lang="en-US" sz="2000" dirty="0"/>
              <a:t>The establishment of integrating mechanisms to coordinate the activities of subunits including cross-functional teams and or pan-regional committees.</a:t>
            </a:r>
            <a:endParaRPr lang="en-US" altLang="en-US" sz="2000" dirty="0"/>
          </a:p>
        </p:txBody>
      </p:sp>
    </p:spTree>
    <p:extLst>
      <p:ext uri="{BB962C8B-B14F-4D97-AF65-F5344CB8AC3E}">
        <p14:creationId xmlns:p14="http://schemas.microsoft.com/office/powerpoint/2010/main" val="225744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Figure 12.5 Organization Architecture</a:t>
            </a:r>
            <a:endParaRPr lang="en-US" sz="1000" b="0" dirty="0"/>
          </a:p>
        </p:txBody>
      </p:sp>
      <p:pic>
        <p:nvPicPr>
          <p:cNvPr id="4" name="Picture 3" descr="A diagram shows the interaction of the components of organization architecture: people, structure, incentives and controls, culture, and processes.">
            <a:extLst>
              <a:ext uri="{FF2B5EF4-FFF2-40B4-BE49-F238E27FC236}">
                <a16:creationId xmlns:a16="http://schemas.microsoft.com/office/drawing/2014/main" id="{8C16B93F-E751-4936-B4BC-FDE3883454C0}"/>
              </a:ext>
            </a:extLst>
          </p:cNvPr>
          <p:cNvPicPr>
            <a:picLocks noChangeAspect="1"/>
          </p:cNvPicPr>
          <p:nvPr/>
        </p:nvPicPr>
        <p:blipFill>
          <a:blip r:embed="rId3"/>
          <a:stretch>
            <a:fillRect/>
          </a:stretch>
        </p:blipFill>
        <p:spPr>
          <a:xfrm>
            <a:off x="1242988" y="1387966"/>
            <a:ext cx="6688502" cy="4661187"/>
          </a:xfrm>
          <a:prstGeom prst="rect">
            <a:avLst/>
          </a:prstGeom>
        </p:spPr>
      </p:pic>
    </p:spTree>
    <p:extLst>
      <p:ext uri="{BB962C8B-B14F-4D97-AF65-F5344CB8AC3E}">
        <p14:creationId xmlns:p14="http://schemas.microsoft.com/office/powerpoint/2010/main" val="10021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sz="1000" b="0" dirty="0"/>
              <a:t>6</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Organization: The Implementation of Strategy continued</a:t>
            </a:r>
          </a:p>
          <a:p>
            <a:pPr marL="292608" lvl="1" indent="-292608">
              <a:defRPr/>
            </a:pPr>
            <a:r>
              <a:rPr lang="en-US" b="1" dirty="0"/>
              <a:t>Controls: </a:t>
            </a:r>
            <a:r>
              <a:rPr lang="en-US" dirty="0"/>
              <a:t>metrics used to measure the performance of subunits and make judgments about how well the subunits are run.</a:t>
            </a:r>
          </a:p>
          <a:p>
            <a:pPr marL="292608" lvl="1" indent="-292608">
              <a:defRPr/>
            </a:pPr>
            <a:r>
              <a:rPr lang="en-US" b="1" dirty="0"/>
              <a:t>Incentives:</a:t>
            </a:r>
            <a:r>
              <a:rPr lang="en-US" dirty="0"/>
              <a:t> devices used to reward appropriate managerial behavior.</a:t>
            </a:r>
          </a:p>
          <a:p>
            <a:pPr marL="292608" lvl="1" indent="-292608">
              <a:defRPr/>
            </a:pPr>
            <a:r>
              <a:rPr lang="en-US" b="1" dirty="0"/>
              <a:t>Processes:</a:t>
            </a:r>
            <a:r>
              <a:rPr lang="en-US" dirty="0"/>
              <a:t> manner in which decisions are made and work is performed.</a:t>
            </a:r>
            <a:endParaRPr lang="en-US" b="1" dirty="0"/>
          </a:p>
          <a:p>
            <a:pPr marL="292608" lvl="1" indent="-292608">
              <a:defRPr/>
            </a:pPr>
            <a:r>
              <a:rPr lang="en-US" b="1" dirty="0"/>
              <a:t>Organizational culture:</a:t>
            </a:r>
            <a:r>
              <a:rPr lang="en-US" dirty="0"/>
              <a:t> norms and value systems that are shared among the employees.</a:t>
            </a:r>
          </a:p>
          <a:p>
            <a:pPr marL="292608" lvl="1" indent="-292608">
              <a:defRPr/>
            </a:pPr>
            <a:r>
              <a:rPr lang="en-US" b="1" dirty="0"/>
              <a:t>People:</a:t>
            </a:r>
            <a:r>
              <a:rPr lang="en-US" dirty="0"/>
              <a:t> employees and the strategy used to recruit, compensate, and retain those individuals.</a:t>
            </a:r>
          </a:p>
        </p:txBody>
      </p:sp>
    </p:spTree>
    <p:extLst>
      <p:ext uri="{BB962C8B-B14F-4D97-AF65-F5344CB8AC3E}">
        <p14:creationId xmlns:p14="http://schemas.microsoft.com/office/powerpoint/2010/main" val="176531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sz="1000" b="0" dirty="0"/>
              <a:t>7</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r>
              <a:rPr lang="en-US" altLang="en-US" dirty="0"/>
              <a:t>Strategic Fit</a:t>
            </a:r>
          </a:p>
          <a:p>
            <a:pPr marL="292608" lvl="1" indent="-292608"/>
            <a:r>
              <a:rPr lang="en-US" altLang="en-US" dirty="0"/>
              <a:t>The operations of the firm must support the firm’s strategy.</a:t>
            </a:r>
          </a:p>
          <a:p>
            <a:pPr marL="292608" lvl="1" indent="-292608"/>
            <a:r>
              <a:rPr lang="en-US" altLang="en-US" dirty="0"/>
              <a:t>The organizational architecture of the firm must match the firm’s operations and strategy.</a:t>
            </a:r>
          </a:p>
          <a:p>
            <a:pPr marL="292608" lvl="1" indent="-292608"/>
            <a:r>
              <a:rPr lang="en-US" altLang="en-US" dirty="0"/>
              <a:t>If market conditions shift, so must the firm’s strategy, operations, and organization.</a:t>
            </a:r>
          </a:p>
        </p:txBody>
      </p:sp>
    </p:spTree>
    <p:extLst>
      <p:ext uri="{BB962C8B-B14F-4D97-AF65-F5344CB8AC3E}">
        <p14:creationId xmlns:p14="http://schemas.microsoft.com/office/powerpoint/2010/main" val="225710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Figure 12.6 Strategic Fit</a:t>
            </a:r>
            <a:endParaRPr lang="en-US" sz="1000" b="0" dirty="0"/>
          </a:p>
        </p:txBody>
      </p:sp>
      <p:pic>
        <p:nvPicPr>
          <p:cNvPr id="4" name="Picture 3" descr="A flow chart shows that strategy, operations strategy, and organization architecture must support each other and fit the market conditions.">
            <a:extLst>
              <a:ext uri="{FF2B5EF4-FFF2-40B4-BE49-F238E27FC236}">
                <a16:creationId xmlns:a16="http://schemas.microsoft.com/office/drawing/2014/main" id="{518C401F-E880-4811-ABC2-569E1BF964E5}"/>
              </a:ext>
            </a:extLst>
          </p:cNvPr>
          <p:cNvPicPr>
            <a:picLocks noChangeAspect="1"/>
          </p:cNvPicPr>
          <p:nvPr/>
        </p:nvPicPr>
        <p:blipFill>
          <a:blip r:embed="rId3"/>
          <a:stretch>
            <a:fillRect/>
          </a:stretch>
        </p:blipFill>
        <p:spPr>
          <a:xfrm>
            <a:off x="1002445" y="1381588"/>
            <a:ext cx="7169588" cy="4582503"/>
          </a:xfrm>
          <a:prstGeom prst="rect">
            <a:avLst/>
          </a:prstGeom>
        </p:spPr>
      </p:pic>
    </p:spTree>
    <p:extLst>
      <p:ext uri="{BB962C8B-B14F-4D97-AF65-F5344CB8AC3E}">
        <p14:creationId xmlns:p14="http://schemas.microsoft.com/office/powerpoint/2010/main" val="298930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504A-78DE-413D-AE62-05B0008A1E46}"/>
              </a:ext>
            </a:extLst>
          </p:cNvPr>
          <p:cNvSpPr>
            <a:spLocks noGrp="1"/>
          </p:cNvSpPr>
          <p:nvPr>
            <p:ph type="title"/>
          </p:nvPr>
        </p:nvSpPr>
        <p:spPr/>
        <p:txBody>
          <a:bodyPr/>
          <a:lstStyle/>
          <a:p>
            <a:r>
              <a:rPr lang="en-US" noProof="0" dirty="0">
                <a:latin typeface="+mn-lt"/>
              </a:rPr>
              <a:t>Learning Objectives</a:t>
            </a:r>
          </a:p>
        </p:txBody>
      </p:sp>
      <p:sp>
        <p:nvSpPr>
          <p:cNvPr id="3" name="Content Placeholder 2">
            <a:extLst>
              <a:ext uri="{FF2B5EF4-FFF2-40B4-BE49-F238E27FC236}">
                <a16:creationId xmlns:a16="http://schemas.microsoft.com/office/drawing/2014/main" id="{06AF95A5-4D89-4F58-9CF4-EC035DB383A6}"/>
              </a:ext>
            </a:extLst>
          </p:cNvPr>
          <p:cNvSpPr>
            <a:spLocks noGrp="1"/>
          </p:cNvSpPr>
          <p:nvPr>
            <p:ph sz="quarter" idx="11"/>
          </p:nvPr>
        </p:nvSpPr>
        <p:spPr>
          <a:xfrm>
            <a:off x="342900" y="1276709"/>
            <a:ext cx="8458200" cy="5238391"/>
          </a:xfrm>
        </p:spPr>
        <p:txBody>
          <a:bodyPr>
            <a:noAutofit/>
          </a:bodyPr>
          <a:lstStyle/>
          <a:p>
            <a:pPr marL="746125" indent="-746125"/>
            <a:r>
              <a:rPr lang="en-US" sz="2200" b="1" noProof="0" dirty="0">
                <a:solidFill>
                  <a:srgbClr val="00589A"/>
                </a:solidFill>
                <a:highlight>
                  <a:srgbClr val="FFFF00"/>
                </a:highlight>
              </a:rPr>
              <a:t>12-1</a:t>
            </a:r>
            <a:r>
              <a:rPr lang="en-US" b="1" dirty="0">
                <a:solidFill>
                  <a:srgbClr val="00589A"/>
                </a:solidFill>
                <a:highlight>
                  <a:srgbClr val="FFFF00"/>
                </a:highlight>
              </a:rPr>
              <a:t>  </a:t>
            </a:r>
            <a:r>
              <a:rPr lang="en-US" altLang="en-US" sz="2200" dirty="0">
                <a:highlight>
                  <a:srgbClr val="FFFF00"/>
                </a:highlight>
              </a:rPr>
              <a:t>Explain the concept of international business strategy.</a:t>
            </a:r>
            <a:endParaRPr lang="en-US" sz="2200" noProof="0" dirty="0">
              <a:highlight>
                <a:srgbClr val="FFFF00"/>
              </a:highlight>
            </a:endParaRPr>
          </a:p>
          <a:p>
            <a:pPr marL="746125" indent="-746125"/>
            <a:r>
              <a:rPr lang="en-US" sz="2200" b="1" noProof="0" dirty="0">
                <a:solidFill>
                  <a:srgbClr val="00589A"/>
                </a:solidFill>
                <a:highlight>
                  <a:srgbClr val="FFFF00"/>
                </a:highlight>
              </a:rPr>
              <a:t>12-2 </a:t>
            </a:r>
            <a:r>
              <a:rPr lang="en-US" b="1" dirty="0">
                <a:solidFill>
                  <a:srgbClr val="00589A"/>
                </a:solidFill>
                <a:highlight>
                  <a:srgbClr val="FFFF00"/>
                </a:highlight>
              </a:rPr>
              <a:t> </a:t>
            </a:r>
            <a:r>
              <a:rPr lang="en-US" altLang="en-US" sz="2200" dirty="0">
                <a:highlight>
                  <a:srgbClr val="FFFF00"/>
                </a:highlight>
              </a:rPr>
              <a:t>Recognize how firms can increase revenue and profit by expanding globally.</a:t>
            </a:r>
            <a:endParaRPr lang="en-US" sz="2200" noProof="0" dirty="0">
              <a:highlight>
                <a:srgbClr val="FFFF00"/>
              </a:highlight>
            </a:endParaRPr>
          </a:p>
          <a:p>
            <a:pPr marL="746125" indent="-746125"/>
            <a:r>
              <a:rPr lang="en-US" sz="2200" b="1" noProof="0" dirty="0">
                <a:solidFill>
                  <a:srgbClr val="00589A"/>
                </a:solidFill>
              </a:rPr>
              <a:t>12-3</a:t>
            </a:r>
            <a:r>
              <a:rPr lang="en-US" b="1" dirty="0">
                <a:solidFill>
                  <a:srgbClr val="00589A"/>
                </a:solidFill>
              </a:rPr>
              <a:t>  </a:t>
            </a:r>
            <a:r>
              <a:rPr lang="en-US" altLang="en-US" sz="2200" dirty="0"/>
              <a:t>Understand how pressures for cost reductions and local responsiveness influence strategic choice.</a:t>
            </a:r>
            <a:endParaRPr lang="en-US" sz="2200" noProof="0" dirty="0"/>
          </a:p>
          <a:p>
            <a:pPr marL="746125" indent="-746125"/>
            <a:r>
              <a:rPr lang="en-US" sz="2200" b="1" noProof="0" dirty="0">
                <a:solidFill>
                  <a:srgbClr val="00589A"/>
                </a:solidFill>
                <a:highlight>
                  <a:srgbClr val="FFFF00"/>
                </a:highlight>
              </a:rPr>
              <a:t>12-4</a:t>
            </a:r>
            <a:r>
              <a:rPr lang="en-US" b="1" dirty="0">
                <a:solidFill>
                  <a:srgbClr val="00589A"/>
                </a:solidFill>
                <a:highlight>
                  <a:srgbClr val="FFFF00"/>
                </a:highlight>
              </a:rPr>
              <a:t>  </a:t>
            </a:r>
            <a:r>
              <a:rPr lang="en-US" altLang="en-US" sz="2200" dirty="0">
                <a:highlight>
                  <a:srgbClr val="FFFF00"/>
                </a:highlight>
              </a:rPr>
              <a:t>Identify the different international strategies for competing and their pros and cons.</a:t>
            </a:r>
          </a:p>
          <a:p>
            <a:pPr marL="746125" indent="-746125"/>
            <a:r>
              <a:rPr lang="en-US" sz="2200" b="1" dirty="0">
                <a:solidFill>
                  <a:srgbClr val="00589A"/>
                </a:solidFill>
                <a:highlight>
                  <a:srgbClr val="FFFF00"/>
                </a:highlight>
              </a:rPr>
              <a:t>12-5</a:t>
            </a:r>
            <a:r>
              <a:rPr lang="en-US" b="1" dirty="0">
                <a:solidFill>
                  <a:srgbClr val="00589A"/>
                </a:solidFill>
                <a:highlight>
                  <a:srgbClr val="FFFF00"/>
                </a:highlight>
              </a:rPr>
              <a:t>  </a:t>
            </a:r>
            <a:r>
              <a:rPr lang="en-US" altLang="en-US" sz="2200" dirty="0">
                <a:highlight>
                  <a:srgbClr val="FFFF00"/>
                </a:highlight>
              </a:rPr>
              <a:t>Explain the pros and cons of using strategic alliances to support international strategies.</a:t>
            </a:r>
          </a:p>
        </p:txBody>
      </p:sp>
    </p:spTree>
    <p:extLst>
      <p:ext uri="{BB962C8B-B14F-4D97-AF65-F5344CB8AC3E}">
        <p14:creationId xmlns:p14="http://schemas.microsoft.com/office/powerpoint/2010/main" val="328976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fontScale="90000"/>
          </a:bodyPr>
          <a:lstStyle/>
          <a:p>
            <a:r>
              <a:rPr lang="en-US" dirty="0"/>
              <a:t>Global Expansion, Profitability, and Profit Growth </a:t>
            </a:r>
            <a:r>
              <a:rPr lang="en-US" sz="1100" b="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r>
              <a:rPr lang="en-US" altLang="en-US" dirty="0"/>
              <a:t>Firms That Operate Internationally</a:t>
            </a:r>
          </a:p>
          <a:p>
            <a:pPr marL="402336" lvl="1" indent="-402336">
              <a:buFont typeface="Wingdings" pitchFamily="2" charset="2"/>
              <a:buAutoNum type="arabicPeriod"/>
            </a:pPr>
            <a:r>
              <a:rPr lang="en-US" altLang="en-US" dirty="0"/>
              <a:t>Expand the market for their domestic product offerings by selling their products in international markets.</a:t>
            </a:r>
          </a:p>
          <a:p>
            <a:pPr marL="402336" lvl="1" indent="-402336">
              <a:buFont typeface="Wingdings" pitchFamily="2" charset="2"/>
              <a:buAutoNum type="arabicPeriod"/>
            </a:pPr>
            <a:r>
              <a:rPr lang="en-US" altLang="en-US" dirty="0"/>
              <a:t>Realize location economies by dispersing individual value creation activities to locations around the globe where they can be performed most efficiently and effectively.</a:t>
            </a:r>
          </a:p>
          <a:p>
            <a:pPr marL="402336" lvl="1" indent="-402336">
              <a:buFont typeface="Wingdings" pitchFamily="2" charset="2"/>
              <a:buAutoNum type="arabicPeriod"/>
            </a:pPr>
            <a:r>
              <a:rPr lang="en-US" altLang="en-US" dirty="0"/>
              <a:t>Realize greater cost economies from experience effects by serving an expanded global market from a central location, reducing the costs of value creation.</a:t>
            </a:r>
          </a:p>
          <a:p>
            <a:pPr marL="402336" lvl="1" indent="-402336">
              <a:buFont typeface="Wingdings" pitchFamily="2" charset="2"/>
              <a:buAutoNum type="arabicPeriod"/>
            </a:pPr>
            <a:r>
              <a:rPr lang="en-US" altLang="en-US" dirty="0"/>
              <a:t>Earn a greater return by leveraging any valuable skills developed in foreign operations and transferring them to other entities within the firm’s global network of operations.</a:t>
            </a:r>
          </a:p>
        </p:txBody>
      </p:sp>
    </p:spTree>
    <p:extLst>
      <p:ext uri="{BB962C8B-B14F-4D97-AF65-F5344CB8AC3E}">
        <p14:creationId xmlns:p14="http://schemas.microsoft.com/office/powerpoint/2010/main" val="392014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fontScale="90000"/>
          </a:bodyPr>
          <a:lstStyle/>
          <a:p>
            <a:r>
              <a:rPr lang="en-US" dirty="0"/>
              <a:t>Global Expansion, Profitability, and Profit Growth </a:t>
            </a:r>
            <a:r>
              <a:rPr lang="en-US" sz="1100" b="0" dirty="0"/>
              <a:t>2</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Expanding the Market: Leveraging Products and Competencies</a:t>
            </a:r>
          </a:p>
          <a:p>
            <a:pPr marL="0" lvl="1" indent="0">
              <a:buNone/>
              <a:defRPr/>
            </a:pPr>
            <a:r>
              <a:rPr lang="en-US" dirty="0"/>
              <a:t>To increase growth, a firm can sell products or services developed at home in foreign markets.</a:t>
            </a:r>
          </a:p>
          <a:p>
            <a:pPr marL="0" lvl="1" indent="0">
              <a:buNone/>
              <a:defRPr/>
            </a:pPr>
            <a:r>
              <a:rPr lang="en-US" dirty="0"/>
              <a:t>Success depends on the type of goods and services and the firm’s </a:t>
            </a:r>
            <a:r>
              <a:rPr lang="en-US" b="1" dirty="0"/>
              <a:t>core competence</a:t>
            </a:r>
            <a:r>
              <a:rPr lang="en-US" dirty="0"/>
              <a:t>—the skills within the firm that competitors cannot easily match or imitate.</a:t>
            </a:r>
          </a:p>
          <a:p>
            <a:pPr marL="292608" lvl="2" indent="-292608">
              <a:defRPr/>
            </a:pPr>
            <a:r>
              <a:rPr lang="en-US" sz="2000" dirty="0"/>
              <a:t>Enable firm to reduce costs of value creation.</a:t>
            </a:r>
          </a:p>
          <a:p>
            <a:pPr marL="292608" lvl="2" indent="-292608">
              <a:defRPr/>
            </a:pPr>
            <a:r>
              <a:rPr lang="en-US" sz="2000" dirty="0"/>
              <a:t>Create perceived value so premium pricing is possible.</a:t>
            </a:r>
          </a:p>
          <a:p>
            <a:pPr marL="292608" lvl="2" indent="-292608">
              <a:defRPr/>
            </a:pPr>
            <a:r>
              <a:rPr lang="en-US" sz="2000" dirty="0"/>
              <a:t>Are the source of a firm’s competitive advantage.</a:t>
            </a:r>
          </a:p>
        </p:txBody>
      </p:sp>
    </p:spTree>
    <p:extLst>
      <p:ext uri="{BB962C8B-B14F-4D97-AF65-F5344CB8AC3E}">
        <p14:creationId xmlns:p14="http://schemas.microsoft.com/office/powerpoint/2010/main" val="32517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Core Competency</a:t>
            </a:r>
            <a:endParaRPr lang="en-US" sz="1000" b="0" dirty="0"/>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sz="quarter" idx="11"/>
          </p:nvPr>
        </p:nvSpPr>
        <p:spPr>
          <a:xfrm>
            <a:off x="342900" y="1295400"/>
            <a:ext cx="3832860" cy="4739640"/>
          </a:xfrm>
        </p:spPr>
        <p:txBody>
          <a:bodyPr>
            <a:normAutofit/>
          </a:bodyPr>
          <a:lstStyle/>
          <a:p>
            <a:pPr>
              <a:lnSpc>
                <a:spcPct val="110000"/>
              </a:lnSpc>
            </a:pPr>
            <a:r>
              <a:rPr lang="en-US" dirty="0"/>
              <a:t>P&amp;G’s core competency in marketing is evidenced in this photo of Olay men’s skin care products for sale in a Shanghai, China, supermarket.</a:t>
            </a:r>
          </a:p>
        </p:txBody>
      </p:sp>
      <p:pic>
        <p:nvPicPr>
          <p:cNvPr id="5" name="Picture 4" descr="A man stands beside an &quot;Olay men&quot; counter in a cosmetic store.">
            <a:extLst>
              <a:ext uri="{FF2B5EF4-FFF2-40B4-BE49-F238E27FC236}">
                <a16:creationId xmlns:a16="http://schemas.microsoft.com/office/drawing/2014/main" id="{EAC3CB10-2951-4A19-9988-E52004148C12}"/>
              </a:ext>
            </a:extLst>
          </p:cNvPr>
          <p:cNvPicPr>
            <a:picLocks noChangeAspect="1"/>
          </p:cNvPicPr>
          <p:nvPr/>
        </p:nvPicPr>
        <p:blipFill>
          <a:blip r:embed="rId3"/>
          <a:stretch>
            <a:fillRect/>
          </a:stretch>
        </p:blipFill>
        <p:spPr>
          <a:xfrm>
            <a:off x="4400092" y="1435490"/>
            <a:ext cx="4519577" cy="3011658"/>
          </a:xfrm>
          <a:prstGeom prst="rect">
            <a:avLst/>
          </a:prstGeom>
        </p:spPr>
      </p:pic>
      <p:sp>
        <p:nvSpPr>
          <p:cNvPr id="11" name="Text Placeholder 10">
            <a:extLst>
              <a:ext uri="{FF2B5EF4-FFF2-40B4-BE49-F238E27FC236}">
                <a16:creationId xmlns:a16="http://schemas.microsoft.com/office/drawing/2014/main" id="{F19F30AD-E6BA-4ADD-BB55-57AA421D3916}"/>
              </a:ext>
            </a:extLst>
          </p:cNvPr>
          <p:cNvSpPr>
            <a:spLocks noGrp="1"/>
          </p:cNvSpPr>
          <p:nvPr>
            <p:ph type="body" sz="quarter" idx="13"/>
          </p:nvPr>
        </p:nvSpPr>
        <p:spPr/>
        <p:txBody>
          <a:bodyPr/>
          <a:lstStyle/>
          <a:p>
            <a:r>
              <a:rPr lang="en-US" dirty="0"/>
              <a:t>Weng lie/Imaginechina/A</a:t>
            </a:r>
            <a:r>
              <a:rPr lang="en-US" sz="100" dirty="0"/>
              <a:t> </a:t>
            </a:r>
            <a:r>
              <a:rPr lang="en-US" dirty="0"/>
              <a:t>P Images</a:t>
            </a:r>
          </a:p>
        </p:txBody>
      </p:sp>
    </p:spTree>
    <p:extLst>
      <p:ext uri="{BB962C8B-B14F-4D97-AF65-F5344CB8AC3E}">
        <p14:creationId xmlns:p14="http://schemas.microsoft.com/office/powerpoint/2010/main" val="195823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Global Expansion, Profitability, and Profit Growth </a:t>
            </a:r>
            <a:r>
              <a:rPr lang="en-US" sz="1100" b="0" dirty="0"/>
              <a:t>3</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2746651"/>
          </a:xfrm>
        </p:spPr>
        <p:txBody>
          <a:bodyPr>
            <a:normAutofit/>
          </a:bodyPr>
          <a:lstStyle/>
          <a:p>
            <a:pPr>
              <a:defRPr/>
            </a:pPr>
            <a:r>
              <a:rPr lang="en-US" dirty="0"/>
              <a:t>Location Economies</a:t>
            </a:r>
          </a:p>
          <a:p>
            <a:pPr marL="0" lvl="1" indent="0">
              <a:buNone/>
              <a:defRPr/>
            </a:pPr>
            <a:r>
              <a:rPr lang="en-US" dirty="0"/>
              <a:t>Firms should locate value creation activities where economic, political, and cultural conditions are most conducive to performance of that activity.</a:t>
            </a:r>
          </a:p>
          <a:p>
            <a:pPr marL="292608" lvl="2" indent="-292608">
              <a:defRPr/>
            </a:pPr>
            <a:r>
              <a:rPr lang="en-US" sz="2000" dirty="0"/>
              <a:t>Results in </a:t>
            </a:r>
            <a:r>
              <a:rPr lang="en-US" sz="2000" b="1" dirty="0"/>
              <a:t>location economies: </a:t>
            </a:r>
            <a:r>
              <a:rPr lang="en-US" sz="2000" dirty="0"/>
              <a:t>cost advantages that arise from performing a value creation activity in the optimal location for that activity, wherever in the world that might be.</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4145280"/>
            <a:ext cx="8458200" cy="2103120"/>
          </a:xfrm>
        </p:spPr>
        <p:txBody>
          <a:bodyPr/>
          <a:lstStyle/>
          <a:p>
            <a:pPr marL="0" lvl="1" indent="0">
              <a:buNone/>
              <a:defRPr/>
            </a:pPr>
            <a:r>
              <a:rPr lang="en-US" dirty="0"/>
              <a:t>Locating value creation activities in optimal locations:</a:t>
            </a:r>
          </a:p>
          <a:p>
            <a:pPr marL="292608" lvl="2" indent="-292608">
              <a:defRPr/>
            </a:pPr>
            <a:r>
              <a:rPr lang="en-US" sz="2000" dirty="0"/>
              <a:t>Can lower the costs of value creation.</a:t>
            </a:r>
          </a:p>
          <a:p>
            <a:pPr marL="292608" lvl="2" indent="-292608">
              <a:defRPr/>
            </a:pPr>
            <a:r>
              <a:rPr lang="en-US" sz="2000" dirty="0"/>
              <a:t>Can enable a firm to differentiate its product offering from those of competitors.</a:t>
            </a:r>
          </a:p>
        </p:txBody>
      </p:sp>
    </p:spTree>
    <p:extLst>
      <p:ext uri="{BB962C8B-B14F-4D97-AF65-F5344CB8AC3E}">
        <p14:creationId xmlns:p14="http://schemas.microsoft.com/office/powerpoint/2010/main" val="179224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Global Expansion, Profitability, and Profit Growth </a:t>
            </a:r>
            <a:r>
              <a:rPr lang="en-US" sz="1100" b="0" dirty="0"/>
              <a:t>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4107180" cy="5238391"/>
          </a:xfrm>
        </p:spPr>
        <p:txBody>
          <a:bodyPr>
            <a:normAutofit/>
          </a:bodyPr>
          <a:lstStyle/>
          <a:p>
            <a:pPr>
              <a:defRPr/>
            </a:pPr>
            <a:r>
              <a:rPr lang="en-US" dirty="0"/>
              <a:t>Creating a Global Web</a:t>
            </a:r>
          </a:p>
          <a:p>
            <a:pPr marL="0" lvl="1" indent="0">
              <a:buNone/>
              <a:defRPr/>
            </a:pPr>
            <a:r>
              <a:rPr lang="en-US" dirty="0"/>
              <a:t>Multinationals that take advantage of location economies create a </a:t>
            </a:r>
            <a:r>
              <a:rPr lang="en-US" b="1" dirty="0"/>
              <a:t>global web </a:t>
            </a:r>
            <a:r>
              <a:rPr lang="en-US" dirty="0"/>
              <a:t>of value creation activities.</a:t>
            </a:r>
          </a:p>
          <a:p>
            <a:pPr marL="292608" lvl="2" indent="-292608">
              <a:defRPr/>
            </a:pPr>
            <a:r>
              <a:rPr lang="en-US" sz="2000" dirty="0"/>
              <a:t>Different stages of the value chain are dispersed to those locations around the globe where perceived value is maximized or where the costs of value creation are minimized.</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4678680" y="1276709"/>
            <a:ext cx="4122420" cy="5238391"/>
          </a:xfrm>
        </p:spPr>
        <p:txBody>
          <a:bodyPr/>
          <a:lstStyle/>
          <a:p>
            <a:pPr>
              <a:defRPr/>
            </a:pPr>
            <a:r>
              <a:rPr lang="en-US" dirty="0"/>
              <a:t>Some Caveats</a:t>
            </a:r>
          </a:p>
          <a:p>
            <a:pPr marL="0" lvl="1" indent="0">
              <a:buNone/>
              <a:defRPr/>
            </a:pPr>
            <a:r>
              <a:rPr lang="en-US" dirty="0"/>
              <a:t>Introducing transportation costs and trade barriers complicates it.</a:t>
            </a:r>
          </a:p>
          <a:p>
            <a:pPr marL="0" lvl="1" indent="0">
              <a:buNone/>
              <a:defRPr/>
            </a:pPr>
            <a:r>
              <a:rPr lang="en-US" dirty="0"/>
              <a:t>Political and economic risks must be assessed when making location decisions.</a:t>
            </a:r>
          </a:p>
        </p:txBody>
      </p:sp>
    </p:spTree>
    <p:extLst>
      <p:ext uri="{BB962C8B-B14F-4D97-AF65-F5344CB8AC3E}">
        <p14:creationId xmlns:p14="http://schemas.microsoft.com/office/powerpoint/2010/main" val="341358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fontScale="90000"/>
          </a:bodyPr>
          <a:lstStyle/>
          <a:p>
            <a:r>
              <a:rPr lang="en-US" dirty="0"/>
              <a:t>Global Expansion, Profitability, and Profit Growth </a:t>
            </a:r>
            <a:r>
              <a:rPr lang="en-US" sz="1100" b="0" dirty="0"/>
              <a:t>5</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Experience Effects</a:t>
            </a:r>
          </a:p>
          <a:p>
            <a:pPr marL="0" lvl="1" indent="0">
              <a:buNone/>
              <a:defRPr/>
            </a:pPr>
            <a:r>
              <a:rPr lang="en-US" b="1" dirty="0"/>
              <a:t>Experience curve:</a:t>
            </a:r>
            <a:r>
              <a:rPr lang="en-US" dirty="0"/>
              <a:t> systematic reductions in production costs that occur over the life of a product.</a:t>
            </a:r>
          </a:p>
          <a:p>
            <a:pPr marL="0" lvl="1" indent="0">
              <a:buNone/>
              <a:defRPr/>
            </a:pPr>
            <a:r>
              <a:rPr lang="en-US" dirty="0"/>
              <a:t>A product’s production costs decline by some quantity about each time cumulative output doubles.</a:t>
            </a:r>
          </a:p>
          <a:p>
            <a:pPr marL="0" lvl="1" indent="0">
              <a:buNone/>
              <a:defRPr/>
            </a:pPr>
            <a:r>
              <a:rPr lang="en-US" b="1" dirty="0"/>
              <a:t>Learning Effects.</a:t>
            </a:r>
          </a:p>
          <a:p>
            <a:pPr marL="292608" lvl="2" indent="-292608">
              <a:defRPr/>
            </a:pPr>
            <a:r>
              <a:rPr lang="en-US" sz="2000" dirty="0"/>
              <a:t>Cost savings that come from learning by doing.</a:t>
            </a:r>
          </a:p>
          <a:p>
            <a:pPr marL="292608" lvl="2" indent="-292608">
              <a:defRPr/>
            </a:pPr>
            <a:r>
              <a:rPr lang="en-US" sz="2000" dirty="0"/>
              <a:t>Labor productivity increases when individuals learn the most efficient ways to perform particular tasks and management learns how to manage the new operation more efficiently.</a:t>
            </a:r>
          </a:p>
        </p:txBody>
      </p:sp>
    </p:spTree>
    <p:extLst>
      <p:ext uri="{BB962C8B-B14F-4D97-AF65-F5344CB8AC3E}">
        <p14:creationId xmlns:p14="http://schemas.microsoft.com/office/powerpoint/2010/main" val="155506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Figure 12.7 The Experience Curve</a:t>
            </a:r>
            <a:endParaRPr lang="en-US" sz="1000" b="0" dirty="0"/>
          </a:p>
        </p:txBody>
      </p:sp>
      <p:pic>
        <p:nvPicPr>
          <p:cNvPr id="5" name="Picture 4" descr="A graph illustrates The experience curve.">
            <a:extLst>
              <a:ext uri="{FF2B5EF4-FFF2-40B4-BE49-F238E27FC236}">
                <a16:creationId xmlns:a16="http://schemas.microsoft.com/office/drawing/2014/main" id="{140D441F-0232-4A20-851F-3D6293DA4671}"/>
              </a:ext>
            </a:extLst>
          </p:cNvPr>
          <p:cNvPicPr>
            <a:picLocks noChangeAspect="1"/>
          </p:cNvPicPr>
          <p:nvPr/>
        </p:nvPicPr>
        <p:blipFill>
          <a:blip r:embed="rId3"/>
          <a:stretch>
            <a:fillRect/>
          </a:stretch>
        </p:blipFill>
        <p:spPr>
          <a:xfrm>
            <a:off x="1015597" y="1380856"/>
            <a:ext cx="7112806" cy="4431568"/>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262710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Global Expansion, Profitability, and Profit Growth </a:t>
            </a:r>
            <a:r>
              <a:rPr lang="en-US" sz="1100" b="0" dirty="0"/>
              <a:t>6</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3188611"/>
          </a:xfrm>
        </p:spPr>
        <p:txBody>
          <a:bodyPr>
            <a:normAutofit/>
          </a:bodyPr>
          <a:lstStyle/>
          <a:p>
            <a:pPr>
              <a:defRPr/>
            </a:pPr>
            <a:r>
              <a:rPr lang="en-US" dirty="0"/>
              <a:t>Experience Effects continued</a:t>
            </a:r>
          </a:p>
          <a:p>
            <a:pPr marL="0" lvl="1" indent="0">
              <a:buNone/>
              <a:defRPr/>
            </a:pPr>
            <a:r>
              <a:rPr lang="en-US" b="1" dirty="0"/>
              <a:t>Economies of Scale.</a:t>
            </a:r>
          </a:p>
          <a:p>
            <a:pPr marL="292608" lvl="2" indent="-292608">
              <a:defRPr/>
            </a:pPr>
            <a:r>
              <a:rPr lang="en-US" sz="2000" dirty="0"/>
              <a:t>Reductions in unit cost achieved by producing a large volume of a product.</a:t>
            </a:r>
          </a:p>
          <a:p>
            <a:pPr marL="292608" lvl="2" indent="-292608">
              <a:defRPr/>
            </a:pPr>
            <a:r>
              <a:rPr lang="en-US" sz="2000" dirty="0"/>
              <a:t>Ability to spread fixed costs over a large volume but unable to attain efficient scale of production unless serving global markets.</a:t>
            </a:r>
          </a:p>
          <a:p>
            <a:pPr marL="292608" lvl="2" indent="-292608">
              <a:defRPr/>
            </a:pPr>
            <a:r>
              <a:rPr lang="en-US" sz="2000" dirty="0"/>
              <a:t>Bargaining power increases with suppliers, which may allow economies of scale in purchasing.</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4572000"/>
            <a:ext cx="8458200" cy="1943100"/>
          </a:xfrm>
        </p:spPr>
        <p:txBody>
          <a:bodyPr/>
          <a:lstStyle/>
          <a:p>
            <a:pPr marL="0" lvl="1" indent="0">
              <a:buNone/>
              <a:defRPr/>
            </a:pPr>
            <a:r>
              <a:rPr lang="en-US" b="1" dirty="0"/>
              <a:t>Strategic Significance.</a:t>
            </a:r>
          </a:p>
          <a:p>
            <a:pPr marL="292608" lvl="2" indent="-292608">
              <a:defRPr/>
            </a:pPr>
            <a:r>
              <a:rPr lang="en-US" sz="2000" dirty="0"/>
              <a:t>Moving down experience curve allows firm to reduce its cost of creating value and increase its profitability.</a:t>
            </a:r>
          </a:p>
          <a:p>
            <a:pPr marL="292608" lvl="2" indent="-292608">
              <a:defRPr/>
            </a:pPr>
            <a:r>
              <a:rPr lang="en-US" sz="2000" dirty="0"/>
              <a:t>Once firm has established low-cost position, it can act as a barrier to new competition.</a:t>
            </a:r>
          </a:p>
        </p:txBody>
      </p:sp>
    </p:spTree>
    <p:extLst>
      <p:ext uri="{BB962C8B-B14F-4D97-AF65-F5344CB8AC3E}">
        <p14:creationId xmlns:p14="http://schemas.microsoft.com/office/powerpoint/2010/main" val="64896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fontScale="90000"/>
          </a:bodyPr>
          <a:lstStyle/>
          <a:p>
            <a:r>
              <a:rPr lang="en-US" dirty="0"/>
              <a:t>Global Expansion, Profitability, and Profit Growth </a:t>
            </a:r>
            <a:r>
              <a:rPr lang="en-US" sz="1100" b="0" dirty="0"/>
              <a:t>7</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Leveraging Subsidiary Skills</a:t>
            </a:r>
          </a:p>
          <a:p>
            <a:pPr marL="292608" lvl="1" indent="-292608">
              <a:defRPr/>
            </a:pPr>
            <a:r>
              <a:rPr lang="en-US" dirty="0"/>
              <a:t>Recognize that valuable skills can be developed anywhere within the firm’s global network (not just at the corporate center).</a:t>
            </a:r>
          </a:p>
          <a:p>
            <a:pPr marL="292608" lvl="1" indent="-292608">
              <a:defRPr/>
            </a:pPr>
            <a:r>
              <a:rPr lang="en-US" dirty="0"/>
              <a:t>Use incentive systems to encourage local employees to acquire new skills.</a:t>
            </a:r>
          </a:p>
          <a:p>
            <a:pPr marL="292608" lvl="1" indent="-292608">
              <a:defRPr/>
            </a:pPr>
            <a:r>
              <a:rPr lang="en-US" dirty="0"/>
              <a:t>Develop a process to identify when new skills have been created.</a:t>
            </a:r>
          </a:p>
          <a:p>
            <a:pPr marL="292608" lvl="1" indent="-292608">
              <a:defRPr/>
            </a:pPr>
            <a:r>
              <a:rPr lang="en-US" dirty="0"/>
              <a:t>Act as facilitators to transfer valuable skills within the firm.</a:t>
            </a:r>
          </a:p>
        </p:txBody>
      </p:sp>
    </p:spTree>
    <p:extLst>
      <p:ext uri="{BB962C8B-B14F-4D97-AF65-F5344CB8AC3E}">
        <p14:creationId xmlns:p14="http://schemas.microsoft.com/office/powerpoint/2010/main" val="290311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Global Expansion, Profitability, and Profit Growth </a:t>
            </a:r>
            <a:r>
              <a:rPr lang="en-US" sz="1100" b="0" dirty="0"/>
              <a:t>8</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1344571"/>
          </a:xfrm>
        </p:spPr>
        <p:txBody>
          <a:bodyPr>
            <a:normAutofit/>
          </a:bodyPr>
          <a:lstStyle/>
          <a:p>
            <a:r>
              <a:rPr lang="en-US" altLang="en-US" dirty="0"/>
              <a:t>Profitability and Profit Growth Summary</a:t>
            </a:r>
          </a:p>
          <a:p>
            <a:pPr marL="0" lvl="1" indent="0">
              <a:buNone/>
            </a:pPr>
            <a:r>
              <a:rPr lang="en-US" altLang="en-US" dirty="0"/>
              <a:t>Firms that expand internationally can increase profitability and profit growth by:</a:t>
            </a:r>
            <a:endParaRPr lang="en-US" sz="2000" dirty="0"/>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2727960"/>
            <a:ext cx="8458200" cy="3520440"/>
          </a:xfrm>
        </p:spPr>
        <p:txBody>
          <a:bodyPr>
            <a:normAutofit/>
          </a:bodyPr>
          <a:lstStyle/>
          <a:p>
            <a:pPr marL="402336" lvl="2" indent="-402336">
              <a:buFont typeface="Wingdings" pitchFamily="2" charset="2"/>
              <a:buAutoNum type="arabicPeriod"/>
            </a:pPr>
            <a:r>
              <a:rPr lang="en-US" altLang="en-US" sz="2000" dirty="0"/>
              <a:t>Entering markets where competitors lack similar competencies.</a:t>
            </a:r>
          </a:p>
          <a:p>
            <a:pPr marL="402336" lvl="2" indent="-402336">
              <a:buFont typeface="Wingdings" pitchFamily="2" charset="2"/>
              <a:buAutoNum type="arabicPeriod"/>
            </a:pPr>
            <a:r>
              <a:rPr lang="en-US" altLang="en-US" sz="2000" dirty="0"/>
              <a:t>Realizing location economies.</a:t>
            </a:r>
          </a:p>
          <a:p>
            <a:pPr marL="402336" lvl="2" indent="-402336">
              <a:buFont typeface="Wingdings" pitchFamily="2" charset="2"/>
              <a:buAutoNum type="arabicPeriod"/>
            </a:pPr>
            <a:r>
              <a:rPr lang="en-US" altLang="en-US" sz="2000" dirty="0"/>
              <a:t>Exploiting experience curve effects.</a:t>
            </a:r>
          </a:p>
          <a:p>
            <a:pPr marL="402336" lvl="2" indent="-402336">
              <a:buFont typeface="Wingdings" pitchFamily="2" charset="2"/>
              <a:buAutoNum type="arabicPeriod"/>
            </a:pPr>
            <a:r>
              <a:rPr lang="en-US" altLang="en-US" sz="2000" dirty="0"/>
              <a:t>Transferring valuable skills within the organization.</a:t>
            </a:r>
          </a:p>
        </p:txBody>
      </p:sp>
    </p:spTree>
    <p:extLst>
      <p:ext uri="{BB962C8B-B14F-4D97-AF65-F5344CB8AC3E}">
        <p14:creationId xmlns:p14="http://schemas.microsoft.com/office/powerpoint/2010/main" val="273552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dirty="0"/>
              <a:t>Opening Case</a:t>
            </a:r>
            <a:endParaRPr lang="en-US" sz="1000" b="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sz="quarter" idx="11"/>
          </p:nvPr>
        </p:nvSpPr>
        <p:spPr>
          <a:xfrm>
            <a:off x="342900" y="1276709"/>
            <a:ext cx="8458200" cy="2121811"/>
          </a:xfrm>
        </p:spPr>
        <p:txBody>
          <a:bodyPr/>
          <a:lstStyle/>
          <a:p>
            <a:r>
              <a:rPr lang="en-US" sz="2200" dirty="0" err="1"/>
              <a:t>Geely</a:t>
            </a:r>
            <a:r>
              <a:rPr lang="en-US" sz="2200" dirty="0"/>
              <a:t>: China’s First Global Car Company</a:t>
            </a:r>
          </a:p>
          <a:p>
            <a:pPr marL="0" lvl="1" indent="0">
              <a:buNone/>
            </a:pPr>
            <a:r>
              <a:rPr lang="en-US" sz="2000" dirty="0" err="1"/>
              <a:t>Geely</a:t>
            </a:r>
            <a:r>
              <a:rPr lang="en-US" sz="2000" dirty="0"/>
              <a:t> began as a refrigerator manufacturer but entered the automobile business in 19</a:t>
            </a:r>
            <a:r>
              <a:rPr lang="en-US" sz="100" dirty="0"/>
              <a:t> </a:t>
            </a:r>
            <a:r>
              <a:rPr lang="en-US" sz="2000" dirty="0"/>
              <a:t>97.</a:t>
            </a:r>
          </a:p>
          <a:p>
            <a:pPr marL="292608" lvl="2" indent="-292608"/>
            <a:r>
              <a:rPr lang="en-US" dirty="0"/>
              <a:t>Founded by entrepreneur and car enthusiast Li </a:t>
            </a:r>
            <a:r>
              <a:rPr lang="en-US" dirty="0" err="1"/>
              <a:t>Shufu</a:t>
            </a:r>
            <a:r>
              <a:rPr lang="en-US" dirty="0"/>
              <a:t>.</a:t>
            </a:r>
          </a:p>
          <a:p>
            <a:pPr marL="292608" lvl="2" indent="-292608"/>
            <a:r>
              <a:rPr lang="en-US" dirty="0"/>
              <a:t>Today, </a:t>
            </a:r>
            <a:r>
              <a:rPr lang="en-US" dirty="0" err="1"/>
              <a:t>Geely</a:t>
            </a:r>
            <a:r>
              <a:rPr lang="en-US" dirty="0"/>
              <a:t> is the second-largest private automobile manufacturer in China.</a:t>
            </a:r>
          </a:p>
        </p:txBody>
      </p:sp>
      <p:sp>
        <p:nvSpPr>
          <p:cNvPr id="4" name="Content Placeholder 3">
            <a:extLst>
              <a:ext uri="{FF2B5EF4-FFF2-40B4-BE49-F238E27FC236}">
                <a16:creationId xmlns:a16="http://schemas.microsoft.com/office/drawing/2014/main" id="{42B79C2A-FDD7-443D-92CF-806BA43FA004}"/>
              </a:ext>
            </a:extLst>
          </p:cNvPr>
          <p:cNvSpPr>
            <a:spLocks noGrp="1"/>
          </p:cNvSpPr>
          <p:nvPr>
            <p:ph sz="quarter" idx="14"/>
          </p:nvPr>
        </p:nvSpPr>
        <p:spPr>
          <a:xfrm>
            <a:off x="342900" y="3596640"/>
            <a:ext cx="8458200" cy="2121811"/>
          </a:xfrm>
        </p:spPr>
        <p:txBody>
          <a:bodyPr>
            <a:normAutofit/>
          </a:bodyPr>
          <a:lstStyle/>
          <a:p>
            <a:pPr marL="0" lvl="1" indent="0">
              <a:buNone/>
            </a:pPr>
            <a:r>
              <a:rPr lang="en-US" sz="2000" dirty="0"/>
              <a:t>In 2010, </a:t>
            </a:r>
            <a:r>
              <a:rPr lang="en-US" sz="2000" dirty="0" err="1"/>
              <a:t>Geely</a:t>
            </a:r>
            <a:r>
              <a:rPr lang="en-US" sz="2000" dirty="0"/>
              <a:t> reached an agreement to purchase Volvo for $1.8 billion.</a:t>
            </a:r>
          </a:p>
          <a:p>
            <a:pPr marL="0" lvl="1" indent="0">
              <a:buNone/>
            </a:pPr>
            <a:r>
              <a:rPr lang="en-US" sz="2000" dirty="0"/>
              <a:t>The marriage of Volvo’s brand and engineering design skills with </a:t>
            </a:r>
            <a:r>
              <a:rPr lang="en-US" sz="2000" dirty="0" err="1"/>
              <a:t>Geely’s</a:t>
            </a:r>
            <a:r>
              <a:rPr lang="en-US" sz="2000" dirty="0"/>
              <a:t> manufacturing capabilities has proved to be a winning combination.</a:t>
            </a:r>
          </a:p>
          <a:p>
            <a:pPr marL="292608" lvl="2" indent="-292608"/>
            <a:r>
              <a:rPr lang="en-US" dirty="0"/>
              <a:t>Since the acquisition, China has emerged as a major market for Volvo cars.</a:t>
            </a:r>
          </a:p>
          <a:p>
            <a:pPr marL="292608" lvl="2" indent="-292608"/>
            <a:r>
              <a:rPr lang="en-US" dirty="0"/>
              <a:t>In 2018, sales rose 12.4 percent to a new record high.</a:t>
            </a:r>
            <a:endParaRPr lang="en-US" sz="2200" dirty="0"/>
          </a:p>
        </p:txBody>
      </p:sp>
    </p:spTree>
    <p:extLst>
      <p:ext uri="{BB962C8B-B14F-4D97-AF65-F5344CB8AC3E}">
        <p14:creationId xmlns:p14="http://schemas.microsoft.com/office/powerpoint/2010/main" val="363588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fontScale="90000"/>
          </a:bodyPr>
          <a:lstStyle/>
          <a:p>
            <a:r>
              <a:rPr lang="en-US" dirty="0"/>
              <a:t>Cost Pressures and Pressures for Local Responsiveness </a:t>
            </a:r>
            <a:r>
              <a:rPr lang="en-US" sz="1100" b="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Pressures for Cost Reductions</a:t>
            </a:r>
            <a:endParaRPr lang="en-US" dirty="0">
              <a:solidFill>
                <a:srgbClr val="FF0000"/>
              </a:solidFill>
            </a:endParaRPr>
          </a:p>
          <a:p>
            <a:pPr marL="0" lvl="1" indent="0">
              <a:buNone/>
              <a:defRPr/>
            </a:pPr>
            <a:r>
              <a:rPr lang="en-US" dirty="0"/>
              <a:t>Strong in industries producing commodity-type products that fill </a:t>
            </a:r>
            <a:r>
              <a:rPr lang="en-US" b="1" dirty="0"/>
              <a:t>universal</a:t>
            </a:r>
            <a:r>
              <a:rPr lang="en-US" dirty="0"/>
              <a:t> </a:t>
            </a:r>
            <a:r>
              <a:rPr lang="en-US" b="1" dirty="0"/>
              <a:t>needs:</a:t>
            </a:r>
            <a:r>
              <a:rPr lang="en-US" dirty="0"/>
              <a:t> needs that exist when tastes and preferences of consumers in different nations are similar if not identical.</a:t>
            </a:r>
          </a:p>
          <a:p>
            <a:pPr marL="292608" lvl="2" indent="-292608">
              <a:defRPr/>
            </a:pPr>
            <a:r>
              <a:rPr lang="en-US" sz="2000" dirty="0"/>
              <a:t>When major competitors are based in low-cost locations.</a:t>
            </a:r>
          </a:p>
          <a:p>
            <a:pPr marL="292608" lvl="2" indent="-292608">
              <a:defRPr/>
            </a:pPr>
            <a:r>
              <a:rPr lang="en-US" sz="2000" dirty="0"/>
              <a:t>Where there is persistent excess capacity.</a:t>
            </a:r>
          </a:p>
          <a:p>
            <a:pPr marL="292608" lvl="2" indent="-292608">
              <a:defRPr/>
            </a:pPr>
            <a:r>
              <a:rPr lang="en-US" sz="2000" dirty="0"/>
              <a:t>Where consumers are powerful and face low switching costs.</a:t>
            </a:r>
          </a:p>
        </p:txBody>
      </p:sp>
    </p:spTree>
    <p:extLst>
      <p:ext uri="{BB962C8B-B14F-4D97-AF65-F5344CB8AC3E}">
        <p14:creationId xmlns:p14="http://schemas.microsoft.com/office/powerpoint/2010/main" val="193802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fontScale="90000"/>
          </a:bodyPr>
          <a:lstStyle/>
          <a:p>
            <a:r>
              <a:rPr lang="en-US" dirty="0"/>
              <a:t>Figure 12.8 Pressures for Cost Reductions and Local Responsiveness</a:t>
            </a:r>
            <a:endParaRPr lang="en-US" sz="1000" b="0" dirty="0"/>
          </a:p>
        </p:txBody>
      </p:sp>
      <p:pic>
        <p:nvPicPr>
          <p:cNvPr id="4" name="Picture 3" descr="A matrix indicates Pressures for cost reductions and local responsiveness.">
            <a:extLst>
              <a:ext uri="{FF2B5EF4-FFF2-40B4-BE49-F238E27FC236}">
                <a16:creationId xmlns:a16="http://schemas.microsoft.com/office/drawing/2014/main" id="{B2D77DF5-5B32-4481-9F9C-6B52A479E28B}"/>
              </a:ext>
            </a:extLst>
          </p:cNvPr>
          <p:cNvPicPr>
            <a:picLocks noChangeAspect="1"/>
          </p:cNvPicPr>
          <p:nvPr/>
        </p:nvPicPr>
        <p:blipFill>
          <a:blip r:embed="rId3"/>
          <a:stretch>
            <a:fillRect/>
          </a:stretch>
        </p:blipFill>
        <p:spPr>
          <a:xfrm>
            <a:off x="1601910" y="1390001"/>
            <a:ext cx="5970658" cy="4657116"/>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284268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Cost Pressures and Pressures for Local Responsiveness </a:t>
            </a:r>
            <a:r>
              <a:rPr lang="en-US" sz="1100" b="0" dirty="0"/>
              <a:t>2</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2807611"/>
          </a:xfrm>
        </p:spPr>
        <p:txBody>
          <a:bodyPr>
            <a:normAutofit/>
          </a:bodyPr>
          <a:lstStyle/>
          <a:p>
            <a:pPr>
              <a:defRPr/>
            </a:pPr>
            <a:r>
              <a:rPr lang="en-US" dirty="0"/>
              <a:t>Pressures for Local Responsiveness</a:t>
            </a:r>
          </a:p>
          <a:p>
            <a:pPr marL="402336" lvl="1" indent="-402336">
              <a:buFont typeface="Wingdings" pitchFamily="2" charset="2"/>
              <a:buAutoNum type="arabicPeriod"/>
              <a:defRPr/>
            </a:pPr>
            <a:r>
              <a:rPr lang="en-US" dirty="0"/>
              <a:t>Differences in consumer tastes and preferences.</a:t>
            </a:r>
          </a:p>
          <a:p>
            <a:pPr marL="402336" lvl="1" indent="-402336">
              <a:buFont typeface="Wingdings" pitchFamily="2" charset="2"/>
              <a:buAutoNum type="arabicPeriod"/>
              <a:defRPr/>
            </a:pPr>
            <a:r>
              <a:rPr lang="en-US" dirty="0"/>
              <a:t>Differences in infrastructure and traditional practices.</a:t>
            </a:r>
          </a:p>
          <a:p>
            <a:pPr marL="402336" lvl="1" indent="-402336">
              <a:buFont typeface="Wingdings" pitchFamily="2" charset="2"/>
              <a:buAutoNum type="arabicPeriod"/>
              <a:defRPr/>
            </a:pPr>
            <a:r>
              <a:rPr lang="en-US" dirty="0"/>
              <a:t>Differences in distribution channels.</a:t>
            </a:r>
          </a:p>
          <a:p>
            <a:pPr marL="402336" lvl="1" indent="-402336">
              <a:buFont typeface="Wingdings" pitchFamily="2" charset="2"/>
              <a:buAutoNum type="arabicPeriod"/>
              <a:defRPr/>
            </a:pPr>
            <a:r>
              <a:rPr lang="en-US" dirty="0"/>
              <a:t>Host-government demands.</a:t>
            </a:r>
          </a:p>
          <a:p>
            <a:pPr marL="402336" lvl="1" indent="-402336">
              <a:buFont typeface="Wingdings" pitchFamily="2" charset="2"/>
              <a:buAutoNum type="arabicPeriod"/>
              <a:defRPr/>
            </a:pPr>
            <a:r>
              <a:rPr lang="en-US" dirty="0"/>
              <a:t>The rise of regionalism.</a:t>
            </a:r>
            <a:endParaRPr lang="en-US" sz="2000" dirty="0"/>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4346850"/>
            <a:ext cx="8458200" cy="910950"/>
          </a:xfrm>
        </p:spPr>
        <p:txBody>
          <a:bodyPr>
            <a:normAutofit/>
          </a:bodyPr>
          <a:lstStyle/>
          <a:p>
            <a:pPr marL="402336" lvl="2" indent="-402336">
              <a:buFont typeface="Wingdings" panose="05000000000000000000" pitchFamily="2" charset="2"/>
              <a:buChar char="ü"/>
            </a:pPr>
            <a:r>
              <a:rPr lang="en-US" sz="2200" dirty="0"/>
              <a:t>Firms facing these pressures need to differentiate their products and marketing strategies in each country.</a:t>
            </a:r>
            <a:endParaRPr lang="en-US" altLang="en-US" sz="2200" dirty="0"/>
          </a:p>
        </p:txBody>
      </p:sp>
    </p:spTree>
    <p:extLst>
      <p:ext uri="{BB962C8B-B14F-4D97-AF65-F5344CB8AC3E}">
        <p14:creationId xmlns:p14="http://schemas.microsoft.com/office/powerpoint/2010/main" val="527150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Cost Pressures and Pressures for Local Responsiveness </a:t>
            </a:r>
            <a:r>
              <a:rPr lang="en-US" sz="1100" b="0" dirty="0"/>
              <a:t>3</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4107180" cy="5238391"/>
          </a:xfrm>
        </p:spPr>
        <p:txBody>
          <a:bodyPr>
            <a:normAutofit/>
          </a:bodyPr>
          <a:lstStyle/>
          <a:p>
            <a:pPr>
              <a:defRPr/>
            </a:pPr>
            <a:r>
              <a:rPr lang="en-US" dirty="0"/>
              <a:t>Differences in Consumer Tastes and Preferences</a:t>
            </a:r>
          </a:p>
          <a:p>
            <a:pPr marL="0" lvl="1" indent="0">
              <a:buNone/>
              <a:defRPr/>
            </a:pPr>
            <a:r>
              <a:rPr lang="en-US" dirty="0"/>
              <a:t>When consumer tastes and preferences differ significantly between countries, firms face strong pressures for local responsiveness.</a:t>
            </a:r>
          </a:p>
          <a:p>
            <a:pPr marL="292608" lvl="2" indent="-292608">
              <a:defRPr/>
            </a:pPr>
            <a:r>
              <a:rPr lang="en-US" sz="2000" dirty="0"/>
              <a:t>Automobile industry.</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4678680" y="1276709"/>
            <a:ext cx="4122420" cy="5238391"/>
          </a:xfrm>
        </p:spPr>
        <p:txBody>
          <a:bodyPr/>
          <a:lstStyle/>
          <a:p>
            <a:pPr lvl="0" defTabSz="457200">
              <a:buClr>
                <a:srgbClr val="92D050"/>
              </a:buClr>
              <a:defRPr/>
            </a:pPr>
            <a:r>
              <a:rPr lang="en-US" dirty="0">
                <a:solidFill>
                  <a:prstClr val="black"/>
                </a:solidFill>
              </a:rPr>
              <a:t>Differences in Infrastructure and Traditional Practices</a:t>
            </a:r>
          </a:p>
          <a:p>
            <a:pPr marL="0" lvl="1" indent="0" defTabSz="457200">
              <a:buClr>
                <a:srgbClr val="00589A"/>
              </a:buClr>
              <a:buNone/>
              <a:defRPr/>
            </a:pPr>
            <a:r>
              <a:rPr lang="en-US" dirty="0">
                <a:solidFill>
                  <a:prstClr val="black"/>
                </a:solidFill>
              </a:rPr>
              <a:t>When there are differences in infrastructure and/or traditional practices, there is need to customize products.</a:t>
            </a:r>
          </a:p>
          <a:p>
            <a:pPr marL="292608" lvl="2" indent="-292608">
              <a:defRPr/>
            </a:pPr>
            <a:r>
              <a:rPr lang="en-US" sz="2000" dirty="0">
                <a:solidFill>
                  <a:prstClr val="black"/>
                </a:solidFill>
              </a:rPr>
              <a:t>Consumer electrical systems.</a:t>
            </a:r>
            <a:endParaRPr lang="en-US" sz="2000" dirty="0"/>
          </a:p>
        </p:txBody>
      </p:sp>
    </p:spTree>
    <p:extLst>
      <p:ext uri="{BB962C8B-B14F-4D97-AF65-F5344CB8AC3E}">
        <p14:creationId xmlns:p14="http://schemas.microsoft.com/office/powerpoint/2010/main" val="3137088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Cost Pressures and Pressures for Local Responsiveness </a:t>
            </a:r>
            <a:r>
              <a:rPr lang="en-US" sz="1100" b="0" dirty="0"/>
              <a:t>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4107180" cy="5238391"/>
          </a:xfrm>
        </p:spPr>
        <p:txBody>
          <a:bodyPr>
            <a:normAutofit/>
          </a:bodyPr>
          <a:lstStyle/>
          <a:p>
            <a:pPr lvl="0" defTabSz="457200">
              <a:spcBef>
                <a:spcPts val="576"/>
              </a:spcBef>
              <a:spcAft>
                <a:spcPts val="800"/>
              </a:spcAft>
              <a:buClr>
                <a:srgbClr val="92D050"/>
              </a:buClr>
              <a:defRPr/>
            </a:pPr>
            <a:r>
              <a:rPr lang="en-US" dirty="0">
                <a:solidFill>
                  <a:prstClr val="black"/>
                </a:solidFill>
              </a:rPr>
              <a:t>Differences in Distribution Channels</a:t>
            </a:r>
          </a:p>
          <a:p>
            <a:pPr marL="0" lvl="1" indent="0" defTabSz="457200">
              <a:buClr>
                <a:srgbClr val="00589A"/>
              </a:buClr>
              <a:buNone/>
              <a:defRPr/>
            </a:pPr>
            <a:r>
              <a:rPr lang="en-US" dirty="0">
                <a:solidFill>
                  <a:prstClr val="black"/>
                </a:solidFill>
              </a:rPr>
              <a:t>A firm’s marketing strategies may be influenced by differences in distribution channels between countries, which may necessitate delegation of marketing functions to national subsidiaries.</a:t>
            </a:r>
          </a:p>
          <a:p>
            <a:pPr marL="292608" lvl="2" indent="-292608">
              <a:defRPr/>
            </a:pPr>
            <a:r>
              <a:rPr lang="en-US" sz="2000" dirty="0">
                <a:solidFill>
                  <a:prstClr val="black"/>
                </a:solidFill>
              </a:rPr>
              <a:t>Pharmaceutical industry.</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4678680" y="1276709"/>
            <a:ext cx="4122420" cy="5238391"/>
          </a:xfrm>
        </p:spPr>
        <p:txBody>
          <a:bodyPr/>
          <a:lstStyle/>
          <a:p>
            <a:pPr lvl="0" defTabSz="457200">
              <a:buClr>
                <a:srgbClr val="92D050"/>
              </a:buClr>
              <a:defRPr/>
            </a:pPr>
            <a:r>
              <a:rPr lang="en-US" dirty="0">
                <a:solidFill>
                  <a:prstClr val="black"/>
                </a:solidFill>
              </a:rPr>
              <a:t>Host-Government Demands</a:t>
            </a:r>
          </a:p>
          <a:p>
            <a:pPr marL="0" lvl="1" indent="0" defTabSz="457200">
              <a:buClr>
                <a:srgbClr val="00589A"/>
              </a:buClr>
              <a:buNone/>
              <a:defRPr/>
            </a:pPr>
            <a:r>
              <a:rPr lang="en-US" dirty="0">
                <a:solidFill>
                  <a:prstClr val="black"/>
                </a:solidFill>
              </a:rPr>
              <a:t>Economic and political demands imposed by host-country governments may necessitate a degree of local responsiveness.</a:t>
            </a:r>
          </a:p>
          <a:p>
            <a:pPr marL="292608" lvl="2" indent="-292608">
              <a:defRPr/>
            </a:pPr>
            <a:r>
              <a:rPr lang="en-US" sz="2000" dirty="0">
                <a:solidFill>
                  <a:prstClr val="black"/>
                </a:solidFill>
              </a:rPr>
              <a:t>Railcars.</a:t>
            </a:r>
            <a:endParaRPr lang="en-US" sz="2000" dirty="0"/>
          </a:p>
        </p:txBody>
      </p:sp>
    </p:spTree>
    <p:extLst>
      <p:ext uri="{BB962C8B-B14F-4D97-AF65-F5344CB8AC3E}">
        <p14:creationId xmlns:p14="http://schemas.microsoft.com/office/powerpoint/2010/main" val="45288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fontScale="90000"/>
          </a:bodyPr>
          <a:lstStyle/>
          <a:p>
            <a:r>
              <a:rPr lang="en-US" dirty="0"/>
              <a:t>Cost Pressures and Pressures for Local Responsiveness </a:t>
            </a:r>
            <a:r>
              <a:rPr lang="en-US" sz="1100" b="0" dirty="0"/>
              <a:t>5</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The Rise of Regionalism</a:t>
            </a:r>
          </a:p>
          <a:p>
            <a:pPr marL="0" lvl="1" indent="0">
              <a:buNone/>
              <a:defRPr/>
            </a:pPr>
            <a:r>
              <a:rPr lang="en-US" dirty="0"/>
              <a:t>Regional convergence of tastes and preferences can influence product offerings within a bloc of nations.</a:t>
            </a:r>
          </a:p>
          <a:p>
            <a:pPr marL="292608" lvl="2" indent="-292608">
              <a:defRPr/>
            </a:pPr>
            <a:r>
              <a:rPr lang="en-US" sz="2000" dirty="0"/>
              <a:t>European Union and the euro zone.</a:t>
            </a:r>
          </a:p>
          <a:p>
            <a:pPr marL="292608" lvl="2" indent="-292608">
              <a:defRPr/>
            </a:pPr>
            <a:r>
              <a:rPr lang="en-US" sz="2000" dirty="0"/>
              <a:t>North America: N</a:t>
            </a:r>
            <a:r>
              <a:rPr lang="en-US" sz="100" dirty="0"/>
              <a:t> </a:t>
            </a:r>
            <a:r>
              <a:rPr lang="en-US" sz="2000" dirty="0"/>
              <a:t>A</a:t>
            </a:r>
            <a:r>
              <a:rPr lang="en-US" sz="100" dirty="0"/>
              <a:t> </a:t>
            </a:r>
            <a:r>
              <a:rPr lang="en-US" sz="2000" dirty="0"/>
              <a:t>F</a:t>
            </a:r>
            <a:r>
              <a:rPr lang="en-US" sz="100" dirty="0"/>
              <a:t> </a:t>
            </a:r>
            <a:r>
              <a:rPr lang="en-US" sz="2000" dirty="0"/>
              <a:t>T</a:t>
            </a:r>
            <a:r>
              <a:rPr lang="en-US" sz="100" dirty="0"/>
              <a:t> </a:t>
            </a:r>
            <a:r>
              <a:rPr lang="en-US" sz="2000" dirty="0"/>
              <a:t>A and U</a:t>
            </a:r>
            <a:r>
              <a:rPr lang="en-US" sz="100" dirty="0"/>
              <a:t> </a:t>
            </a:r>
            <a:r>
              <a:rPr lang="en-US" sz="2000" dirty="0"/>
              <a:t>S</a:t>
            </a:r>
            <a:r>
              <a:rPr lang="en-US" sz="100" dirty="0"/>
              <a:t> </a:t>
            </a:r>
            <a:r>
              <a:rPr lang="en-US" sz="2000" dirty="0"/>
              <a:t>M</a:t>
            </a:r>
            <a:r>
              <a:rPr lang="en-US" sz="100" dirty="0"/>
              <a:t> </a:t>
            </a:r>
            <a:r>
              <a:rPr lang="en-US" sz="2000" dirty="0"/>
              <a:t>C</a:t>
            </a:r>
            <a:r>
              <a:rPr lang="en-US" sz="100" dirty="0"/>
              <a:t> </a:t>
            </a:r>
            <a:r>
              <a:rPr lang="en-US" sz="2000" dirty="0"/>
              <a:t>A.</a:t>
            </a:r>
          </a:p>
          <a:p>
            <a:pPr marL="292608" lvl="2" indent="-292608">
              <a:defRPr/>
            </a:pPr>
            <a:r>
              <a:rPr lang="en-US" sz="2000" dirty="0"/>
              <a:t>Latin America.</a:t>
            </a:r>
          </a:p>
          <a:p>
            <a:pPr marL="292608" lvl="2" indent="-292608">
              <a:defRPr/>
            </a:pPr>
            <a:r>
              <a:rPr lang="en-US" sz="2000" dirty="0"/>
              <a:t>Greater China, Hong Kong, and Singapore.</a:t>
            </a:r>
          </a:p>
          <a:p>
            <a:pPr marL="292608" lvl="2" indent="-292608">
              <a:defRPr/>
            </a:pPr>
            <a:r>
              <a:rPr lang="en-US" sz="2000" dirty="0"/>
              <a:t>Middle East.</a:t>
            </a:r>
          </a:p>
          <a:p>
            <a:pPr marL="292608" lvl="2" indent="-292608">
              <a:defRPr/>
            </a:pPr>
            <a:r>
              <a:rPr lang="en-US" sz="2000" dirty="0"/>
              <a:t>Russia and former Soviet states.</a:t>
            </a:r>
          </a:p>
        </p:txBody>
      </p:sp>
    </p:spTree>
    <p:extLst>
      <p:ext uri="{BB962C8B-B14F-4D97-AF65-F5344CB8AC3E}">
        <p14:creationId xmlns:p14="http://schemas.microsoft.com/office/powerpoint/2010/main" val="757941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a:bodyPr>
          <a:lstStyle/>
          <a:p>
            <a:r>
              <a:rPr lang="en-US" dirty="0"/>
              <a:t>Choosing a Strategy </a:t>
            </a:r>
            <a:r>
              <a:rPr lang="en-US" sz="1000" b="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Four Basic Strategies in Global Markets</a:t>
            </a:r>
          </a:p>
          <a:p>
            <a:pPr marL="402336" lvl="1" indent="-402336">
              <a:buFont typeface="+mj-lt"/>
              <a:buAutoNum type="arabicPeriod"/>
              <a:defRPr/>
            </a:pPr>
            <a:r>
              <a:rPr lang="en-US" dirty="0"/>
              <a:t>Global standardization.</a:t>
            </a:r>
          </a:p>
          <a:p>
            <a:pPr marL="402336" lvl="1" indent="-402336">
              <a:buFont typeface="+mj-lt"/>
              <a:buAutoNum type="arabicPeriod"/>
              <a:defRPr/>
            </a:pPr>
            <a:r>
              <a:rPr lang="en-US" dirty="0"/>
              <a:t>Localization.</a:t>
            </a:r>
          </a:p>
          <a:p>
            <a:pPr marL="402336" lvl="1" indent="-402336">
              <a:buFont typeface="+mj-lt"/>
              <a:buAutoNum type="arabicPeriod"/>
              <a:defRPr/>
            </a:pPr>
            <a:r>
              <a:rPr lang="en-US" dirty="0"/>
              <a:t>Transnational.</a:t>
            </a:r>
          </a:p>
          <a:p>
            <a:pPr marL="402336" lvl="1" indent="-402336">
              <a:buFont typeface="+mj-lt"/>
              <a:buAutoNum type="arabicPeriod"/>
              <a:defRPr/>
            </a:pPr>
            <a:r>
              <a:rPr lang="en-US" dirty="0"/>
              <a:t>International.</a:t>
            </a:r>
            <a:endParaRPr lang="en-US" sz="2000" dirty="0"/>
          </a:p>
        </p:txBody>
      </p:sp>
    </p:spTree>
    <p:extLst>
      <p:ext uri="{BB962C8B-B14F-4D97-AF65-F5344CB8AC3E}">
        <p14:creationId xmlns:p14="http://schemas.microsoft.com/office/powerpoint/2010/main" val="2663555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Figure 12.9 Four Basic Strategies</a:t>
            </a:r>
            <a:endParaRPr lang="en-US" sz="1000" b="0" dirty="0"/>
          </a:p>
        </p:txBody>
      </p:sp>
      <p:pic>
        <p:nvPicPr>
          <p:cNvPr id="6" name="Picture 5" descr="A diagram illustrates how pressures for cost reductions and pressures for local responsiveness influence which strategy a firm uses.">
            <a:extLst>
              <a:ext uri="{FF2B5EF4-FFF2-40B4-BE49-F238E27FC236}">
                <a16:creationId xmlns:a16="http://schemas.microsoft.com/office/drawing/2014/main" id="{FD9C2238-A589-435C-B945-AF2ABD5E8A3A}"/>
              </a:ext>
            </a:extLst>
          </p:cNvPr>
          <p:cNvPicPr>
            <a:picLocks noChangeAspect="1"/>
          </p:cNvPicPr>
          <p:nvPr/>
        </p:nvPicPr>
        <p:blipFill>
          <a:blip r:embed="rId3"/>
          <a:stretch>
            <a:fillRect/>
          </a:stretch>
        </p:blipFill>
        <p:spPr>
          <a:xfrm>
            <a:off x="1532879" y="1383585"/>
            <a:ext cx="6108721" cy="4761389"/>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3094721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a:bodyPr>
          <a:lstStyle/>
          <a:p>
            <a:r>
              <a:rPr lang="en-US" dirty="0"/>
              <a:t>Choosing a Strategy </a:t>
            </a:r>
            <a:r>
              <a:rPr lang="en-US" sz="1000" b="0" dirty="0"/>
              <a:t>2</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b="1" dirty="0"/>
              <a:t>Global Standardization Strategy</a:t>
            </a:r>
          </a:p>
          <a:p>
            <a:pPr marL="292608" lvl="1" indent="-292608">
              <a:defRPr/>
            </a:pPr>
            <a:r>
              <a:rPr lang="en-US" dirty="0"/>
              <a:t>Focuses on increasing profitability and profit growth by reaping the cost reductions that come from economies of scale, learning effects, and location economies.</a:t>
            </a:r>
          </a:p>
          <a:p>
            <a:pPr marL="292608" lvl="1" indent="-292608">
              <a:defRPr/>
            </a:pPr>
            <a:r>
              <a:rPr lang="en-US" dirty="0"/>
              <a:t>Goal is to pursue a low-cost strategy on a global scale.</a:t>
            </a:r>
          </a:p>
          <a:p>
            <a:pPr marL="292608" lvl="1" indent="-292608">
              <a:defRPr/>
            </a:pPr>
            <a:r>
              <a:rPr lang="en-US" dirty="0"/>
              <a:t>Makes sense when there are strong pressures for cost reductions and demands for local responsiveness are minimal.</a:t>
            </a:r>
          </a:p>
        </p:txBody>
      </p:sp>
    </p:spTree>
    <p:extLst>
      <p:ext uri="{BB962C8B-B14F-4D97-AF65-F5344CB8AC3E}">
        <p14:creationId xmlns:p14="http://schemas.microsoft.com/office/powerpoint/2010/main" val="3235216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a:bodyPr>
          <a:lstStyle/>
          <a:p>
            <a:r>
              <a:rPr lang="en-US" dirty="0"/>
              <a:t>Choosing a Strategy </a:t>
            </a:r>
            <a:r>
              <a:rPr lang="en-US" sz="1000" b="0" dirty="0"/>
              <a:t>3</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spcBef>
                <a:spcPts val="672"/>
              </a:spcBef>
              <a:defRPr/>
            </a:pPr>
            <a:r>
              <a:rPr lang="en-US" b="1" dirty="0"/>
              <a:t>Localization Strategy</a:t>
            </a:r>
          </a:p>
          <a:p>
            <a:pPr marL="292608" lvl="1" indent="-292608">
              <a:defRPr/>
            </a:pPr>
            <a:r>
              <a:rPr lang="en-US" dirty="0"/>
              <a:t>Focuses on increasing profitability by customizing the firm’s goods or services to match the tastes and preferences in different national markets.</a:t>
            </a:r>
          </a:p>
          <a:p>
            <a:pPr marL="292608" lvl="1" indent="-292608">
              <a:defRPr/>
            </a:pPr>
            <a:r>
              <a:rPr lang="en-US" dirty="0"/>
              <a:t>Makes sense when there are substantial differences across nations with regard to consumer tastes and preferences, and where cost pressures are not too intense.</a:t>
            </a:r>
          </a:p>
        </p:txBody>
      </p:sp>
    </p:spTree>
    <p:extLst>
      <p:ext uri="{BB962C8B-B14F-4D97-AF65-F5344CB8AC3E}">
        <p14:creationId xmlns:p14="http://schemas.microsoft.com/office/powerpoint/2010/main" val="96693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A Winning Combination</a:t>
            </a:r>
            <a:endParaRPr lang="en-US" sz="1000" b="0" dirty="0"/>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sz="quarter" idx="11"/>
          </p:nvPr>
        </p:nvSpPr>
        <p:spPr>
          <a:xfrm>
            <a:off x="342900" y="1295400"/>
            <a:ext cx="3832860" cy="1935480"/>
          </a:xfrm>
        </p:spPr>
        <p:txBody>
          <a:bodyPr>
            <a:normAutofit/>
          </a:bodyPr>
          <a:lstStyle/>
          <a:p>
            <a:pPr>
              <a:lnSpc>
                <a:spcPct val="110000"/>
              </a:lnSpc>
            </a:pPr>
            <a:r>
              <a:rPr lang="en-US" dirty="0"/>
              <a:t>Since the acquisition, China has emerged as a major market for Volvo cars, where the brand is valued for its safety and elegance.</a:t>
            </a:r>
          </a:p>
        </p:txBody>
      </p:sp>
      <p:pic>
        <p:nvPicPr>
          <p:cNvPr id="7" name="Picture 6">
            <a:extLst>
              <a:ext uri="{FF2B5EF4-FFF2-40B4-BE49-F238E27FC236}">
                <a16:creationId xmlns:a16="http://schemas.microsoft.com/office/drawing/2014/main" id="{B5D89F3D-459B-46C7-BFD7-04F79594E8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295400"/>
            <a:ext cx="4438650" cy="3209925"/>
          </a:xfrm>
          <a:prstGeom prst="rect">
            <a:avLst/>
          </a:prstGeom>
        </p:spPr>
      </p:pic>
    </p:spTree>
    <p:extLst>
      <p:ext uri="{BB962C8B-B14F-4D97-AF65-F5344CB8AC3E}">
        <p14:creationId xmlns:p14="http://schemas.microsoft.com/office/powerpoint/2010/main" val="3508446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a:bodyPr>
          <a:lstStyle/>
          <a:p>
            <a:r>
              <a:rPr lang="en-US" dirty="0"/>
              <a:t>Choosing a Strategy </a:t>
            </a:r>
            <a:r>
              <a:rPr lang="en-US" sz="1000" b="0" dirty="0"/>
              <a:t>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3722011"/>
          </a:xfrm>
        </p:spPr>
        <p:txBody>
          <a:bodyPr>
            <a:normAutofit/>
          </a:bodyPr>
          <a:lstStyle/>
          <a:p>
            <a:pPr>
              <a:defRPr/>
            </a:pPr>
            <a:r>
              <a:rPr lang="en-US" b="1" dirty="0"/>
              <a:t>Transnational Strategy</a:t>
            </a:r>
          </a:p>
          <a:p>
            <a:pPr marL="0" lvl="1" indent="0">
              <a:buNone/>
              <a:defRPr/>
            </a:pPr>
            <a:r>
              <a:rPr lang="en-US" dirty="0"/>
              <a:t>Firm simultaneously faces both strong cost pressures and strong pressures for local responsiveness.</a:t>
            </a:r>
          </a:p>
          <a:p>
            <a:pPr marL="0" lvl="1" indent="0">
              <a:buNone/>
              <a:defRPr/>
            </a:pPr>
            <a:r>
              <a:rPr lang="en-US" dirty="0"/>
              <a:t>Attempts to simultaneously:</a:t>
            </a:r>
          </a:p>
          <a:p>
            <a:pPr marL="292608" lvl="2" indent="-292608">
              <a:defRPr/>
            </a:pPr>
            <a:r>
              <a:rPr lang="en-US" sz="2000" dirty="0"/>
              <a:t>Achieve low costs through location economies, economies of scale, and learning effects.</a:t>
            </a:r>
          </a:p>
          <a:p>
            <a:pPr marL="292608" lvl="2" indent="-292608">
              <a:defRPr/>
            </a:pPr>
            <a:r>
              <a:rPr lang="en-US" sz="2000" dirty="0"/>
              <a:t>Differentiate the product offering across geographic markets to account for local differences.</a:t>
            </a:r>
          </a:p>
          <a:p>
            <a:pPr marL="292608" lvl="2" indent="-292608">
              <a:defRPr/>
            </a:pPr>
            <a:r>
              <a:rPr lang="en-US" sz="2000" dirty="0"/>
              <a:t>Foster a multidirectional flow of skills between different subsidiaries.</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5154570"/>
            <a:ext cx="8458200" cy="910950"/>
          </a:xfrm>
        </p:spPr>
        <p:txBody>
          <a:bodyPr>
            <a:normAutofit/>
          </a:bodyPr>
          <a:lstStyle/>
          <a:p>
            <a:pPr marL="0" lvl="2" indent="0">
              <a:buNone/>
            </a:pPr>
            <a:r>
              <a:rPr lang="en-US" altLang="en-US" sz="2200" dirty="0"/>
              <a:t>Implementing an effective transnational strategy is complex.</a:t>
            </a:r>
          </a:p>
        </p:txBody>
      </p:sp>
    </p:spTree>
    <p:extLst>
      <p:ext uri="{BB962C8B-B14F-4D97-AF65-F5344CB8AC3E}">
        <p14:creationId xmlns:p14="http://schemas.microsoft.com/office/powerpoint/2010/main" val="2478025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a:bodyPr>
          <a:lstStyle/>
          <a:p>
            <a:r>
              <a:rPr lang="en-US" dirty="0"/>
              <a:t>Choosing a Strategy </a:t>
            </a:r>
            <a:r>
              <a:rPr lang="en-US" sz="1000" b="0" dirty="0"/>
              <a:t>5</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b="1" dirty="0"/>
              <a:t>International Strategy</a:t>
            </a:r>
          </a:p>
          <a:p>
            <a:pPr marL="292608" lvl="1" indent="-292608">
              <a:defRPr/>
            </a:pPr>
            <a:r>
              <a:rPr lang="en-US" dirty="0"/>
              <a:t>Involves taking products first produced for the domestic market and then selling them internationally with only minimal local customization.</a:t>
            </a:r>
          </a:p>
          <a:p>
            <a:pPr marL="292608" lvl="1" indent="-292608">
              <a:defRPr/>
            </a:pPr>
            <a:r>
              <a:rPr lang="en-US" dirty="0"/>
              <a:t>Makes sense when there are low cost pressures and low pressures for local responsiveness.</a:t>
            </a:r>
          </a:p>
        </p:txBody>
      </p:sp>
    </p:spTree>
    <p:extLst>
      <p:ext uri="{BB962C8B-B14F-4D97-AF65-F5344CB8AC3E}">
        <p14:creationId xmlns:p14="http://schemas.microsoft.com/office/powerpoint/2010/main" val="4274062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normAutofit/>
          </a:bodyPr>
          <a:lstStyle/>
          <a:p>
            <a:r>
              <a:rPr lang="en-US" dirty="0"/>
              <a:t>Choosing a Strategy </a:t>
            </a:r>
            <a:r>
              <a:rPr lang="en-US" sz="1000" b="0" dirty="0"/>
              <a:t>6</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a:xfrm>
            <a:off x="342900" y="1276710"/>
            <a:ext cx="8458200" cy="5261250"/>
          </a:xfrm>
        </p:spPr>
        <p:txBody>
          <a:bodyPr/>
          <a:lstStyle/>
          <a:p>
            <a:pPr>
              <a:defRPr/>
            </a:pPr>
            <a:r>
              <a:rPr lang="en-US" dirty="0"/>
              <a:t>The Evolution of Strategy</a:t>
            </a:r>
          </a:p>
          <a:p>
            <a:pPr marL="292608" lvl="1" indent="-292608">
              <a:defRPr/>
            </a:pPr>
            <a:r>
              <a:rPr lang="en-US" dirty="0"/>
              <a:t>As competition increases, international and localization strategies become less viable.</a:t>
            </a:r>
          </a:p>
          <a:p>
            <a:pPr marL="292608" lvl="1" indent="-292608">
              <a:defRPr/>
            </a:pPr>
            <a:r>
              <a:rPr lang="en-US" dirty="0"/>
              <a:t>To survive, firms may need to shift to a global standardization strategy or a transnational strategy in advance of competitors.</a:t>
            </a:r>
          </a:p>
        </p:txBody>
      </p:sp>
    </p:spTree>
    <p:extLst>
      <p:ext uri="{BB962C8B-B14F-4D97-AF65-F5344CB8AC3E}">
        <p14:creationId xmlns:p14="http://schemas.microsoft.com/office/powerpoint/2010/main" val="1197576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fontScale="90000"/>
          </a:bodyPr>
          <a:lstStyle/>
          <a:p>
            <a:r>
              <a:rPr lang="en-US" dirty="0"/>
              <a:t>Figure 12.10 Changes in Strategy over Time</a:t>
            </a:r>
            <a:endParaRPr lang="en-US" sz="1000" b="0" dirty="0"/>
          </a:p>
        </p:txBody>
      </p:sp>
      <p:pic>
        <p:nvPicPr>
          <p:cNvPr id="4" name="Picture 3" descr="A graph reflects how firms shift strategies when competitors enter market.">
            <a:extLst>
              <a:ext uri="{FF2B5EF4-FFF2-40B4-BE49-F238E27FC236}">
                <a16:creationId xmlns:a16="http://schemas.microsoft.com/office/drawing/2014/main" id="{54195196-2D06-47BB-90A0-5DAB4B78C0CF}"/>
              </a:ext>
            </a:extLst>
          </p:cNvPr>
          <p:cNvPicPr>
            <a:picLocks noChangeAspect="1"/>
          </p:cNvPicPr>
          <p:nvPr/>
        </p:nvPicPr>
        <p:blipFill>
          <a:blip r:embed="rId3"/>
          <a:stretch>
            <a:fillRect/>
          </a:stretch>
        </p:blipFill>
        <p:spPr>
          <a:xfrm>
            <a:off x="2007823" y="1384411"/>
            <a:ext cx="5128354" cy="4637818"/>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2147711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a:bodyPr>
          <a:lstStyle/>
          <a:p>
            <a:r>
              <a:rPr lang="en-US" dirty="0"/>
              <a:t>Strategic Alliances </a:t>
            </a:r>
            <a:r>
              <a:rPr lang="en-US" sz="1000" b="0" dirty="0"/>
              <a:t>1</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1710331"/>
          </a:xfrm>
        </p:spPr>
        <p:txBody>
          <a:bodyPr>
            <a:normAutofit/>
          </a:bodyPr>
          <a:lstStyle/>
          <a:p>
            <a:pPr>
              <a:defRPr/>
            </a:pPr>
            <a:r>
              <a:rPr lang="en-US" b="1" dirty="0"/>
              <a:t>Strategic Alliances</a:t>
            </a:r>
          </a:p>
          <a:p>
            <a:pPr marL="0" lvl="1" indent="0">
              <a:buNone/>
              <a:defRPr/>
            </a:pPr>
            <a:r>
              <a:rPr lang="en-US" dirty="0"/>
              <a:t>Cooperative agreements between potential or actual competitors.</a:t>
            </a:r>
          </a:p>
          <a:p>
            <a:pPr marL="292608" lvl="2" indent="-292608">
              <a:defRPr/>
            </a:pPr>
            <a:r>
              <a:rPr lang="en-US" sz="2000" dirty="0"/>
              <a:t>Examples include formal joint ventures and short-term contractual arrangements.</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3097170"/>
            <a:ext cx="8458200" cy="1246230"/>
          </a:xfrm>
        </p:spPr>
        <p:txBody>
          <a:bodyPr>
            <a:normAutofit/>
          </a:bodyPr>
          <a:lstStyle/>
          <a:p>
            <a:pPr marL="0" lvl="2" indent="0">
              <a:buNone/>
            </a:pPr>
            <a:r>
              <a:rPr lang="en-US" altLang="en-US" sz="2200" dirty="0"/>
              <a:t>The number of international strategic alliances has risen significantly in recent decades.</a:t>
            </a:r>
          </a:p>
        </p:txBody>
      </p:sp>
    </p:spTree>
    <p:extLst>
      <p:ext uri="{BB962C8B-B14F-4D97-AF65-F5344CB8AC3E}">
        <p14:creationId xmlns:p14="http://schemas.microsoft.com/office/powerpoint/2010/main" val="3563921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E0F-A6D8-4DA3-AEBE-ADD7A21DDEC8}"/>
              </a:ext>
            </a:extLst>
          </p:cNvPr>
          <p:cNvSpPr>
            <a:spLocks noGrp="1"/>
          </p:cNvSpPr>
          <p:nvPr>
            <p:ph type="title"/>
          </p:nvPr>
        </p:nvSpPr>
        <p:spPr/>
        <p:txBody>
          <a:bodyPr/>
          <a:lstStyle/>
          <a:p>
            <a:r>
              <a:rPr lang="en-US" dirty="0"/>
              <a:t>Strategic Alliances </a:t>
            </a:r>
            <a:r>
              <a:rPr lang="en-US" sz="1000" b="0" dirty="0"/>
              <a:t>2</a:t>
            </a:r>
          </a:p>
        </p:txBody>
      </p:sp>
      <p:sp>
        <p:nvSpPr>
          <p:cNvPr id="3" name="Content Placeholder 2">
            <a:extLst>
              <a:ext uri="{FF2B5EF4-FFF2-40B4-BE49-F238E27FC236}">
                <a16:creationId xmlns:a16="http://schemas.microsoft.com/office/drawing/2014/main" id="{86F17276-7DAC-4572-99F1-7E41160FB295}"/>
              </a:ext>
            </a:extLst>
          </p:cNvPr>
          <p:cNvSpPr>
            <a:spLocks noGrp="1"/>
          </p:cNvSpPr>
          <p:nvPr>
            <p:ph sz="quarter" idx="11"/>
          </p:nvPr>
        </p:nvSpPr>
        <p:spPr>
          <a:xfrm>
            <a:off x="342900" y="1276710"/>
            <a:ext cx="8458200" cy="5238390"/>
          </a:xfrm>
        </p:spPr>
        <p:txBody>
          <a:bodyPr/>
          <a:lstStyle/>
          <a:p>
            <a:pPr>
              <a:defRPr/>
            </a:pPr>
            <a:r>
              <a:rPr lang="en-US" dirty="0"/>
              <a:t>The Advantages of Strategic Alliances</a:t>
            </a:r>
          </a:p>
          <a:p>
            <a:pPr marL="292608" lvl="1" indent="-292608">
              <a:defRPr/>
            </a:pPr>
            <a:r>
              <a:rPr lang="en-US" dirty="0"/>
              <a:t>Facilitate entry into a foreign market.</a:t>
            </a:r>
          </a:p>
          <a:p>
            <a:pPr marL="292608" lvl="1" indent="-292608">
              <a:defRPr/>
            </a:pPr>
            <a:r>
              <a:rPr lang="en-US" dirty="0"/>
              <a:t>Allow firms to share the fixed costs and risks of developing new products or processes.</a:t>
            </a:r>
          </a:p>
          <a:p>
            <a:pPr marL="292608" lvl="1" indent="-292608">
              <a:defRPr/>
            </a:pPr>
            <a:r>
              <a:rPr lang="en-US" dirty="0"/>
              <a:t>Bring together complementary skills and assets that neither partner could easily develop on its own.</a:t>
            </a:r>
          </a:p>
          <a:p>
            <a:pPr marL="292608" lvl="1" indent="-292608">
              <a:defRPr/>
            </a:pPr>
            <a:r>
              <a:rPr lang="en-US" dirty="0"/>
              <a:t>Can help establish technological standards for the industry that will benefit the firm.</a:t>
            </a:r>
          </a:p>
        </p:txBody>
      </p:sp>
    </p:spTree>
    <p:extLst>
      <p:ext uri="{BB962C8B-B14F-4D97-AF65-F5344CB8AC3E}">
        <p14:creationId xmlns:p14="http://schemas.microsoft.com/office/powerpoint/2010/main" val="841835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A Strategic Alliance</a:t>
            </a:r>
            <a:endParaRPr lang="en-US" sz="1000" b="0" dirty="0"/>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sz="quarter" idx="11"/>
          </p:nvPr>
        </p:nvSpPr>
        <p:spPr>
          <a:xfrm>
            <a:off x="342900" y="1295400"/>
            <a:ext cx="3832860" cy="4739640"/>
          </a:xfrm>
        </p:spPr>
        <p:txBody>
          <a:bodyPr>
            <a:normAutofit/>
          </a:bodyPr>
          <a:lstStyle/>
          <a:p>
            <a:pPr>
              <a:lnSpc>
                <a:spcPct val="110000"/>
              </a:lnSpc>
            </a:pPr>
            <a:r>
              <a:rPr lang="en-US" dirty="0"/>
              <a:t>Canadian actor Chris Collins, actress Jacky Cai, and actress Hanna Chan arrive at the red carpet of the premiere of film </a:t>
            </a:r>
            <a:r>
              <a:rPr lang="en-US" i="1" dirty="0"/>
              <a:t>Paradox </a:t>
            </a:r>
            <a:r>
              <a:rPr lang="en-US" dirty="0"/>
              <a:t>on August 14, 2017, in Beijing, China. The strategic alliance between Warner Brothers and its Chinese partners has helped streamline the process for film distribution.</a:t>
            </a:r>
          </a:p>
        </p:txBody>
      </p:sp>
      <p:pic>
        <p:nvPicPr>
          <p:cNvPr id="4" name="Picture 3" descr="Actor Chris Collins, Jacky Cai, and Hanna Chan pose for a photograph at the premiere of the film Paradox.">
            <a:extLst>
              <a:ext uri="{FF2B5EF4-FFF2-40B4-BE49-F238E27FC236}">
                <a16:creationId xmlns:a16="http://schemas.microsoft.com/office/drawing/2014/main" id="{F713FAAA-F275-4622-9869-24F0AB1687A3}"/>
              </a:ext>
            </a:extLst>
          </p:cNvPr>
          <p:cNvPicPr>
            <a:picLocks noChangeAspect="1"/>
          </p:cNvPicPr>
          <p:nvPr/>
        </p:nvPicPr>
        <p:blipFill>
          <a:blip r:embed="rId3"/>
          <a:stretch>
            <a:fillRect/>
          </a:stretch>
        </p:blipFill>
        <p:spPr>
          <a:xfrm>
            <a:off x="4396040" y="1432848"/>
            <a:ext cx="4527678" cy="3016944"/>
          </a:xfrm>
          <a:prstGeom prst="rect">
            <a:avLst/>
          </a:prstGeom>
        </p:spPr>
      </p:pic>
      <p:sp>
        <p:nvSpPr>
          <p:cNvPr id="11" name="Text Placeholder 10">
            <a:extLst>
              <a:ext uri="{FF2B5EF4-FFF2-40B4-BE49-F238E27FC236}">
                <a16:creationId xmlns:a16="http://schemas.microsoft.com/office/drawing/2014/main" id="{F19F30AD-E6BA-4ADD-BB55-57AA421D3916}"/>
              </a:ext>
            </a:extLst>
          </p:cNvPr>
          <p:cNvSpPr>
            <a:spLocks noGrp="1"/>
          </p:cNvSpPr>
          <p:nvPr>
            <p:ph type="body" sz="quarter" idx="13"/>
          </p:nvPr>
        </p:nvSpPr>
        <p:spPr/>
        <p:txBody>
          <a:bodyPr/>
          <a:lstStyle/>
          <a:p>
            <a:r>
              <a:rPr lang="en-US" dirty="0"/>
              <a:t>V</a:t>
            </a:r>
            <a:r>
              <a:rPr lang="en-US" sz="100" dirty="0"/>
              <a:t> </a:t>
            </a:r>
            <a:r>
              <a:rPr lang="en-US" dirty="0"/>
              <a:t>C</a:t>
            </a:r>
            <a:r>
              <a:rPr lang="en-US" sz="100" dirty="0"/>
              <a:t> </a:t>
            </a:r>
            <a:r>
              <a:rPr lang="en-US" dirty="0"/>
              <a:t>G/V</a:t>
            </a:r>
            <a:r>
              <a:rPr lang="en-US" sz="100" dirty="0"/>
              <a:t> </a:t>
            </a:r>
            <a:r>
              <a:rPr lang="en-US" dirty="0"/>
              <a:t>C</a:t>
            </a:r>
            <a:r>
              <a:rPr lang="en-US" sz="100" dirty="0"/>
              <a:t> </a:t>
            </a:r>
            <a:r>
              <a:rPr lang="en-US" dirty="0"/>
              <a:t>G/Getty Images</a:t>
            </a:r>
          </a:p>
        </p:txBody>
      </p:sp>
    </p:spTree>
    <p:extLst>
      <p:ext uri="{BB962C8B-B14F-4D97-AF65-F5344CB8AC3E}">
        <p14:creationId xmlns:p14="http://schemas.microsoft.com/office/powerpoint/2010/main" val="794555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E0F-A6D8-4DA3-AEBE-ADD7A21DDEC8}"/>
              </a:ext>
            </a:extLst>
          </p:cNvPr>
          <p:cNvSpPr>
            <a:spLocks noGrp="1"/>
          </p:cNvSpPr>
          <p:nvPr>
            <p:ph type="title"/>
          </p:nvPr>
        </p:nvSpPr>
        <p:spPr/>
        <p:txBody>
          <a:bodyPr/>
          <a:lstStyle/>
          <a:p>
            <a:r>
              <a:rPr lang="en-US" dirty="0"/>
              <a:t>Strategic Alliances </a:t>
            </a:r>
            <a:r>
              <a:rPr lang="en-US" sz="1000" b="0" dirty="0"/>
              <a:t>3</a:t>
            </a:r>
          </a:p>
        </p:txBody>
      </p:sp>
      <p:sp>
        <p:nvSpPr>
          <p:cNvPr id="3" name="Content Placeholder 2">
            <a:extLst>
              <a:ext uri="{FF2B5EF4-FFF2-40B4-BE49-F238E27FC236}">
                <a16:creationId xmlns:a16="http://schemas.microsoft.com/office/drawing/2014/main" id="{86F17276-7DAC-4572-99F1-7E41160FB295}"/>
              </a:ext>
            </a:extLst>
          </p:cNvPr>
          <p:cNvSpPr>
            <a:spLocks noGrp="1"/>
          </p:cNvSpPr>
          <p:nvPr>
            <p:ph sz="quarter" idx="11"/>
          </p:nvPr>
        </p:nvSpPr>
        <p:spPr>
          <a:xfrm>
            <a:off x="342900" y="1276710"/>
            <a:ext cx="8458200" cy="5238390"/>
          </a:xfrm>
        </p:spPr>
        <p:txBody>
          <a:bodyPr/>
          <a:lstStyle/>
          <a:p>
            <a:pPr>
              <a:defRPr/>
            </a:pPr>
            <a:r>
              <a:rPr lang="en-US" dirty="0"/>
              <a:t>The Disadvantages of Strategic Alliances</a:t>
            </a:r>
          </a:p>
          <a:p>
            <a:pPr marL="292608" lvl="1" indent="-292608">
              <a:defRPr/>
            </a:pPr>
            <a:r>
              <a:rPr lang="en-US" dirty="0"/>
              <a:t>Can give competitors low-cost routes to new technology and markets.</a:t>
            </a:r>
          </a:p>
          <a:p>
            <a:pPr marL="292608" lvl="1" indent="-292608">
              <a:defRPr/>
            </a:pPr>
            <a:r>
              <a:rPr lang="en-US" dirty="0"/>
              <a:t>Can give away more in a strategic alliance than it receives.</a:t>
            </a:r>
          </a:p>
        </p:txBody>
      </p:sp>
    </p:spTree>
    <p:extLst>
      <p:ext uri="{BB962C8B-B14F-4D97-AF65-F5344CB8AC3E}">
        <p14:creationId xmlns:p14="http://schemas.microsoft.com/office/powerpoint/2010/main" val="1999714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a:bodyPr>
          <a:lstStyle/>
          <a:p>
            <a:r>
              <a:rPr lang="en-US" dirty="0"/>
              <a:t>Strategic Alliances </a:t>
            </a:r>
            <a:r>
              <a:rPr lang="en-US" sz="1000" b="0" dirty="0"/>
              <a:t>4</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2335171"/>
          </a:xfrm>
        </p:spPr>
        <p:txBody>
          <a:bodyPr>
            <a:normAutofit/>
          </a:bodyPr>
          <a:lstStyle/>
          <a:p>
            <a:pPr>
              <a:defRPr/>
            </a:pPr>
            <a:r>
              <a:rPr lang="en-US" dirty="0"/>
              <a:t>Making Alliances Work</a:t>
            </a:r>
          </a:p>
          <a:p>
            <a:pPr marL="0" lvl="1" indent="0">
              <a:buNone/>
              <a:defRPr/>
            </a:pPr>
            <a:r>
              <a:rPr lang="en-US" dirty="0"/>
              <a:t>Partner Selection.</a:t>
            </a:r>
          </a:p>
          <a:p>
            <a:pPr marL="292608" lvl="2" indent="-292608">
              <a:defRPr/>
            </a:pPr>
            <a:r>
              <a:rPr lang="en-US" sz="2000" dirty="0"/>
              <a:t>Collect as much information as possible.</a:t>
            </a:r>
          </a:p>
          <a:p>
            <a:pPr marL="292608" lvl="2" indent="-292608">
              <a:defRPr/>
            </a:pPr>
            <a:r>
              <a:rPr lang="en-US" sz="2000" dirty="0"/>
              <a:t>Gather data from informed third parties.</a:t>
            </a:r>
          </a:p>
          <a:p>
            <a:pPr marL="292608" lvl="2" indent="-292608">
              <a:defRPr/>
            </a:pPr>
            <a:r>
              <a:rPr lang="en-US" sz="2000" dirty="0"/>
              <a:t>Get to know the potential partner well before committing.</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3722010"/>
            <a:ext cx="8458200" cy="2793090"/>
          </a:xfrm>
        </p:spPr>
        <p:txBody>
          <a:bodyPr>
            <a:normAutofit/>
          </a:bodyPr>
          <a:lstStyle/>
          <a:p>
            <a:pPr marL="0" lvl="1" indent="0">
              <a:buNone/>
              <a:defRPr/>
            </a:pPr>
            <a:r>
              <a:rPr lang="en-US" dirty="0"/>
              <a:t>Alliance Structure.</a:t>
            </a:r>
          </a:p>
          <a:p>
            <a:pPr marL="292608" lvl="2" indent="-292608">
              <a:defRPr/>
            </a:pPr>
            <a:r>
              <a:rPr lang="en-US" sz="2000" dirty="0"/>
              <a:t>Can be designed to make it difficult to transfer technology not meant to be transferred.</a:t>
            </a:r>
          </a:p>
          <a:p>
            <a:pPr marL="292608" lvl="2" indent="-292608">
              <a:defRPr/>
            </a:pPr>
            <a:r>
              <a:rPr lang="en-US" sz="2000" dirty="0"/>
              <a:t>Can write contractual safeguards into alliance agreement to guard against risk of opportunism.</a:t>
            </a:r>
          </a:p>
          <a:p>
            <a:pPr marL="292608" lvl="2" indent="-292608">
              <a:defRPr/>
            </a:pPr>
            <a:r>
              <a:rPr lang="en-US" sz="2000" dirty="0"/>
              <a:t>Both parties can agree in advance to swap skills and technologies that the other covets.</a:t>
            </a:r>
            <a:endParaRPr lang="en-US" altLang="en-US" sz="2000" dirty="0"/>
          </a:p>
        </p:txBody>
      </p:sp>
    </p:spTree>
    <p:extLst>
      <p:ext uri="{BB962C8B-B14F-4D97-AF65-F5344CB8AC3E}">
        <p14:creationId xmlns:p14="http://schemas.microsoft.com/office/powerpoint/2010/main" val="615803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FE0F-A6D8-4DA3-AEBE-ADD7A21DDEC8}"/>
              </a:ext>
            </a:extLst>
          </p:cNvPr>
          <p:cNvSpPr>
            <a:spLocks noGrp="1"/>
          </p:cNvSpPr>
          <p:nvPr>
            <p:ph type="title"/>
          </p:nvPr>
        </p:nvSpPr>
        <p:spPr/>
        <p:txBody>
          <a:bodyPr/>
          <a:lstStyle/>
          <a:p>
            <a:r>
              <a:rPr lang="en-US" dirty="0"/>
              <a:t>Strategic Alliances </a:t>
            </a:r>
            <a:r>
              <a:rPr lang="en-US" sz="1000" b="0" dirty="0"/>
              <a:t>5</a:t>
            </a:r>
          </a:p>
        </p:txBody>
      </p:sp>
      <p:sp>
        <p:nvSpPr>
          <p:cNvPr id="3" name="Content Placeholder 2">
            <a:extLst>
              <a:ext uri="{FF2B5EF4-FFF2-40B4-BE49-F238E27FC236}">
                <a16:creationId xmlns:a16="http://schemas.microsoft.com/office/drawing/2014/main" id="{86F17276-7DAC-4572-99F1-7E41160FB295}"/>
              </a:ext>
            </a:extLst>
          </p:cNvPr>
          <p:cNvSpPr>
            <a:spLocks noGrp="1"/>
          </p:cNvSpPr>
          <p:nvPr>
            <p:ph sz="quarter" idx="11"/>
          </p:nvPr>
        </p:nvSpPr>
        <p:spPr>
          <a:xfrm>
            <a:off x="342900" y="1276710"/>
            <a:ext cx="8458200" cy="5238390"/>
          </a:xfrm>
        </p:spPr>
        <p:txBody>
          <a:bodyPr/>
          <a:lstStyle/>
          <a:p>
            <a:pPr>
              <a:spcBef>
                <a:spcPts val="0"/>
              </a:spcBef>
              <a:defRPr/>
            </a:pPr>
            <a:r>
              <a:rPr lang="en-US" dirty="0"/>
              <a:t>Making Alliances Work continued</a:t>
            </a:r>
          </a:p>
          <a:p>
            <a:pPr marL="0" lvl="1" indent="0">
              <a:buNone/>
              <a:defRPr/>
            </a:pPr>
            <a:r>
              <a:rPr lang="en-US" dirty="0"/>
              <a:t>Managing the Alliance.</a:t>
            </a:r>
          </a:p>
          <a:p>
            <a:pPr marL="292608" lvl="2" indent="-292608">
              <a:defRPr/>
            </a:pPr>
            <a:r>
              <a:rPr lang="en-US" sz="2000" dirty="0"/>
              <a:t>Requires managers from both companies to build interpersonal relationships (</a:t>
            </a:r>
            <a:r>
              <a:rPr lang="en-US" sz="2000" i="1" dirty="0"/>
              <a:t>relational capital</a:t>
            </a:r>
            <a:r>
              <a:rPr lang="en-US" sz="2000" dirty="0"/>
              <a:t>).</a:t>
            </a:r>
          </a:p>
          <a:p>
            <a:pPr marL="292608" lvl="2" indent="-292608">
              <a:defRPr/>
            </a:pPr>
            <a:r>
              <a:rPr lang="en-US" sz="2000" dirty="0"/>
              <a:t>Should promote learning from alliance partners.</a:t>
            </a:r>
          </a:p>
          <a:p>
            <a:pPr marL="292608" lvl="2" indent="-292608">
              <a:defRPr/>
            </a:pPr>
            <a:r>
              <a:rPr lang="en-US" sz="2000" dirty="0"/>
              <a:t>Should promote the diffusion of learned knowledge throughout the organization.</a:t>
            </a:r>
          </a:p>
        </p:txBody>
      </p:sp>
    </p:spTree>
    <p:extLst>
      <p:ext uri="{BB962C8B-B14F-4D97-AF65-F5344CB8AC3E}">
        <p14:creationId xmlns:p14="http://schemas.microsoft.com/office/powerpoint/2010/main" val="114347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Introduction </a:t>
            </a:r>
            <a:r>
              <a:rPr lang="en-US" sz="1000" b="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p:txBody>
          <a:bodyPr/>
          <a:lstStyle/>
          <a:p>
            <a:pPr>
              <a:spcBef>
                <a:spcPts val="672"/>
              </a:spcBef>
              <a:defRPr/>
            </a:pPr>
            <a:r>
              <a:rPr lang="en-US" dirty="0"/>
              <a:t>Considerations for Managers</a:t>
            </a:r>
          </a:p>
          <a:p>
            <a:pPr marL="292608" lvl="1" indent="-292608">
              <a:defRPr/>
            </a:pPr>
            <a:r>
              <a:rPr lang="en-US" dirty="0"/>
              <a:t>Benefits of expanding into foreign markets.</a:t>
            </a:r>
          </a:p>
          <a:p>
            <a:pPr marL="292608" lvl="1" indent="-292608">
              <a:defRPr/>
            </a:pPr>
            <a:r>
              <a:rPr lang="en-US" dirty="0"/>
              <a:t>Which strategies to pursue in foreign markets.</a:t>
            </a:r>
          </a:p>
          <a:p>
            <a:pPr marL="292608" lvl="1" indent="-292608">
              <a:defRPr/>
            </a:pPr>
            <a:r>
              <a:rPr lang="en-US" dirty="0"/>
              <a:t>Value of collaboration with global competitors.</a:t>
            </a:r>
          </a:p>
          <a:p>
            <a:pPr marL="292608" lvl="1" indent="-292608">
              <a:defRPr/>
            </a:pPr>
            <a:r>
              <a:rPr lang="en-US" dirty="0"/>
              <a:t>Benefits, costs, and risks of strategic alliances.</a:t>
            </a:r>
          </a:p>
        </p:txBody>
      </p:sp>
    </p:spTree>
    <p:extLst>
      <p:ext uri="{BB962C8B-B14F-4D97-AF65-F5344CB8AC3E}">
        <p14:creationId xmlns:p14="http://schemas.microsoft.com/office/powerpoint/2010/main" val="4106374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DE46-55CB-4E99-8CF9-1BD9F96B7E29}"/>
              </a:ext>
            </a:extLst>
          </p:cNvPr>
          <p:cNvSpPr>
            <a:spLocks noGrp="1"/>
          </p:cNvSpPr>
          <p:nvPr>
            <p:ph type="title"/>
          </p:nvPr>
        </p:nvSpPr>
        <p:spPr/>
        <p:txBody>
          <a:bodyPr>
            <a:normAutofit fontScale="90000"/>
          </a:bodyPr>
          <a:lstStyle/>
          <a:p>
            <a:r>
              <a:rPr lang="en-US" dirty="0"/>
              <a:t>360° View: Impact of the Macro Environment </a:t>
            </a:r>
            <a:r>
              <a:rPr lang="en-US" sz="1100" b="0" dirty="0"/>
              <a:t>1</a:t>
            </a:r>
          </a:p>
        </p:txBody>
      </p:sp>
      <p:sp>
        <p:nvSpPr>
          <p:cNvPr id="3" name="Content Placeholder 2">
            <a:extLst>
              <a:ext uri="{FF2B5EF4-FFF2-40B4-BE49-F238E27FC236}">
                <a16:creationId xmlns:a16="http://schemas.microsoft.com/office/drawing/2014/main" id="{375BD0A3-9FCB-4E23-8EA4-5FC2217A83A8}"/>
              </a:ext>
            </a:extLst>
          </p:cNvPr>
          <p:cNvSpPr>
            <a:spLocks noGrp="1"/>
          </p:cNvSpPr>
          <p:nvPr>
            <p:ph sz="quarter" idx="11"/>
          </p:nvPr>
        </p:nvSpPr>
        <p:spPr>
          <a:xfrm>
            <a:off x="342900" y="1276709"/>
            <a:ext cx="8458200" cy="2487571"/>
          </a:xfrm>
        </p:spPr>
        <p:txBody>
          <a:bodyPr>
            <a:normAutofit/>
          </a:bodyPr>
          <a:lstStyle/>
          <a:p>
            <a:r>
              <a:rPr lang="en-US" dirty="0"/>
              <a:t>Cross Border Trade, Investment and Strategy</a:t>
            </a:r>
          </a:p>
          <a:p>
            <a:pPr marL="0" lvl="1" indent="0">
              <a:buNone/>
            </a:pPr>
            <a:r>
              <a:rPr lang="en-US" dirty="0"/>
              <a:t>Change in the rules governing international trade and investment can affect the viability of different strategies.</a:t>
            </a:r>
          </a:p>
          <a:p>
            <a:pPr marL="292608" lvl="2" indent="-292608"/>
            <a:r>
              <a:rPr lang="en-US" sz="2000" dirty="0"/>
              <a:t>Trend was toward lowering of barriers to cross-border trade and investment.</a:t>
            </a:r>
          </a:p>
          <a:p>
            <a:pPr marL="292608" lvl="2" indent="-292608"/>
            <a:r>
              <a:rPr lang="en-US" sz="2000" dirty="0"/>
              <a:t>Recent reversal of this trend under Trump administration.</a:t>
            </a:r>
          </a:p>
        </p:txBody>
      </p:sp>
      <p:sp>
        <p:nvSpPr>
          <p:cNvPr id="4" name="Content Placeholder 3">
            <a:extLst>
              <a:ext uri="{FF2B5EF4-FFF2-40B4-BE49-F238E27FC236}">
                <a16:creationId xmlns:a16="http://schemas.microsoft.com/office/drawing/2014/main" id="{2A2AC57B-8489-47F4-A6E4-1175A11C7180}"/>
              </a:ext>
            </a:extLst>
          </p:cNvPr>
          <p:cNvSpPr>
            <a:spLocks noGrp="1"/>
          </p:cNvSpPr>
          <p:nvPr>
            <p:ph sz="quarter" idx="14"/>
          </p:nvPr>
        </p:nvSpPr>
        <p:spPr>
          <a:xfrm>
            <a:off x="342900" y="3916680"/>
            <a:ext cx="8458200" cy="2331720"/>
          </a:xfrm>
        </p:spPr>
        <p:txBody>
          <a:bodyPr>
            <a:normAutofit/>
          </a:bodyPr>
          <a:lstStyle/>
          <a:p>
            <a:pPr marL="0" lvl="1" indent="0">
              <a:buNone/>
            </a:pPr>
            <a:r>
              <a:rPr lang="en-US" dirty="0"/>
              <a:t>Trade barriers/trade war between U.S. and China have impacted world economy.</a:t>
            </a:r>
          </a:p>
          <a:p>
            <a:pPr marL="0" lvl="1" indent="0">
              <a:buNone/>
            </a:pPr>
            <a:r>
              <a:rPr lang="en-US" dirty="0"/>
              <a:t>If economic nationalism continues to increase, localization strategy may become more viable and necessary.</a:t>
            </a:r>
          </a:p>
          <a:p>
            <a:pPr marL="292608" lvl="2" indent="-292608"/>
            <a:r>
              <a:rPr lang="en-US" sz="2000" dirty="0"/>
              <a:t>Regionalization may also increase.</a:t>
            </a:r>
            <a:endParaRPr lang="en-US" altLang="en-US" sz="2000" dirty="0"/>
          </a:p>
        </p:txBody>
      </p:sp>
    </p:spTree>
    <p:extLst>
      <p:ext uri="{BB962C8B-B14F-4D97-AF65-F5344CB8AC3E}">
        <p14:creationId xmlns:p14="http://schemas.microsoft.com/office/powerpoint/2010/main" val="1933760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BC97-80AB-4A1A-9126-993A70C10961}"/>
              </a:ext>
            </a:extLst>
          </p:cNvPr>
          <p:cNvSpPr>
            <a:spLocks noGrp="1"/>
          </p:cNvSpPr>
          <p:nvPr>
            <p:ph type="title"/>
          </p:nvPr>
        </p:nvSpPr>
        <p:spPr/>
        <p:txBody>
          <a:bodyPr>
            <a:normAutofit fontScale="90000"/>
          </a:bodyPr>
          <a:lstStyle/>
          <a:p>
            <a:r>
              <a:rPr lang="en-US" dirty="0"/>
              <a:t>360° View: Impact of the Macro Environment </a:t>
            </a:r>
            <a:r>
              <a:rPr lang="en-US" sz="1100" b="0" dirty="0"/>
              <a:t>2</a:t>
            </a:r>
          </a:p>
        </p:txBody>
      </p:sp>
      <p:sp>
        <p:nvSpPr>
          <p:cNvPr id="3" name="Content Placeholder 2">
            <a:extLst>
              <a:ext uri="{FF2B5EF4-FFF2-40B4-BE49-F238E27FC236}">
                <a16:creationId xmlns:a16="http://schemas.microsoft.com/office/drawing/2014/main" id="{B5C951C4-35C1-4EAD-AB8D-F79DA96F8B9B}"/>
              </a:ext>
            </a:extLst>
          </p:cNvPr>
          <p:cNvSpPr>
            <a:spLocks noGrp="1"/>
          </p:cNvSpPr>
          <p:nvPr>
            <p:ph sz="quarter" idx="11"/>
          </p:nvPr>
        </p:nvSpPr>
        <p:spPr/>
        <p:txBody>
          <a:bodyPr/>
          <a:lstStyle/>
          <a:p>
            <a:r>
              <a:rPr lang="en-US" dirty="0"/>
              <a:t>Exogenous Shocks and Strategy</a:t>
            </a:r>
          </a:p>
          <a:p>
            <a:pPr marL="0" lvl="1" indent="0">
              <a:buNone/>
            </a:pPr>
            <a:r>
              <a:rPr lang="en-US" dirty="0"/>
              <a:t>War, terrorism, climate change, and emergence of novel disease can easily change trade and investment environment and affect strategic choices.</a:t>
            </a:r>
          </a:p>
          <a:p>
            <a:pPr marL="292608" lvl="2" indent="-292608"/>
            <a:r>
              <a:rPr lang="en-US" sz="2000" dirty="0"/>
              <a:t>Global supply chains are vulnerable to disruption.</a:t>
            </a:r>
          </a:p>
          <a:p>
            <a:pPr marL="292608" lvl="2" indent="-292608"/>
            <a:r>
              <a:rPr lang="en-US" sz="2000" dirty="0"/>
              <a:t>Dislocating events increase the attractiveness of location strategies.</a:t>
            </a:r>
          </a:p>
        </p:txBody>
      </p:sp>
    </p:spTree>
    <p:extLst>
      <p:ext uri="{BB962C8B-B14F-4D97-AF65-F5344CB8AC3E}">
        <p14:creationId xmlns:p14="http://schemas.microsoft.com/office/powerpoint/2010/main" val="3640627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B295-D355-4781-B370-3A5BC30ABE2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EFE1419-9901-4C34-BC27-FCF271B8E67D}"/>
              </a:ext>
            </a:extLst>
          </p:cNvPr>
          <p:cNvSpPr>
            <a:spLocks noGrp="1"/>
          </p:cNvSpPr>
          <p:nvPr>
            <p:ph sz="quarter" idx="11"/>
          </p:nvPr>
        </p:nvSpPr>
        <p:spPr>
          <a:xfrm>
            <a:off x="342900" y="1276710"/>
            <a:ext cx="8458200" cy="5230770"/>
          </a:xfrm>
        </p:spPr>
        <p:txBody>
          <a:bodyPr/>
          <a:lstStyle/>
          <a:p>
            <a:pPr>
              <a:defRPr/>
            </a:pPr>
            <a:r>
              <a:rPr lang="en-US" altLang="en-US" dirty="0"/>
              <a:t>In this chapter, we have</a:t>
            </a:r>
          </a:p>
          <a:p>
            <a:pPr marL="292608" lvl="1" indent="-292608">
              <a:defRPr/>
            </a:pPr>
            <a:r>
              <a:rPr lang="en-US" altLang="en-US" dirty="0"/>
              <a:t>Explained the concept of international business strategy.</a:t>
            </a:r>
          </a:p>
          <a:p>
            <a:pPr marL="292608" lvl="1" indent="-292608">
              <a:defRPr/>
            </a:pPr>
            <a:r>
              <a:rPr lang="en-US" altLang="en-US" dirty="0"/>
              <a:t>Recognized how firms can increase revenue and profit by expanding globally.</a:t>
            </a:r>
          </a:p>
          <a:p>
            <a:pPr marL="292608" lvl="1" indent="-292608">
              <a:defRPr/>
            </a:pPr>
            <a:r>
              <a:rPr lang="en-US" altLang="en-US" dirty="0"/>
              <a:t>Understood how pressures for cost reductions and local responsiveness influence strategic choice.</a:t>
            </a:r>
          </a:p>
          <a:p>
            <a:pPr marL="292608" lvl="1" indent="-292608">
              <a:defRPr/>
            </a:pPr>
            <a:r>
              <a:rPr lang="en-US" altLang="en-US" dirty="0"/>
              <a:t>Identified the different international strategies for competing and their pros and cons.</a:t>
            </a:r>
          </a:p>
          <a:p>
            <a:pPr marL="292608" lvl="1" indent="-292608">
              <a:defRPr/>
            </a:pPr>
            <a:r>
              <a:rPr lang="en-US" altLang="en-US" dirty="0"/>
              <a:t>Explained the pros and cons of using strategic alliances to support international strategies.</a:t>
            </a:r>
          </a:p>
        </p:txBody>
      </p:sp>
    </p:spTree>
    <p:extLst>
      <p:ext uri="{BB962C8B-B14F-4D97-AF65-F5344CB8AC3E}">
        <p14:creationId xmlns:p14="http://schemas.microsoft.com/office/powerpoint/2010/main" val="3908140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latin typeface="+mn-lt"/>
              </a:rPr>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190775" y="6554008"/>
            <a:ext cx="8715375" cy="187325"/>
          </a:xfrm>
        </p:spPr>
        <p:txBody>
          <a:bodyPr/>
          <a:lstStyle/>
          <a:p>
            <a:r>
              <a:rPr lang="en-US" sz="800" noProof="0" dirty="0">
                <a:latin typeface="+mn-lt"/>
              </a:rPr>
              <a:t>© 2022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1080484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A31CB-C686-4C7A-A8DD-42579E666B6C}"/>
              </a:ext>
            </a:extLst>
          </p:cNvPr>
          <p:cNvSpPr>
            <a:spLocks noGrp="1"/>
          </p:cNvSpPr>
          <p:nvPr>
            <p:ph type="title"/>
          </p:nvPr>
        </p:nvSpPr>
        <p:spPr/>
        <p:txBody>
          <a:bodyPr>
            <a:noAutofit/>
          </a:bodyPr>
          <a:lstStyle/>
          <a:p>
            <a:r>
              <a:rPr lang="en-US"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val="2846703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259233" cy="921386"/>
          </a:xfrm>
        </p:spPr>
        <p:txBody>
          <a:bodyPr>
            <a:noAutofit/>
          </a:bodyPr>
          <a:lstStyle/>
          <a:p>
            <a:r>
              <a:rPr lang="en-US" sz="3000" dirty="0"/>
              <a:t>Figure 12.1 Determinants of Enterprise Value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Enterprise valuation leads to two branches, profitability and profit growth. Profitability leads to reduced costs and added value and raised prices. Profit growth leads to selling more in existing markets and entering new markets.</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1349873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000" dirty="0"/>
              <a:t>Figure 12.2 Value Creation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V equals value of product to an average consumer. P equals price per unit. C equals cost of production per unit. V minus P equals consumer surplus per unit. P minus C equals profit per unit sold. V minus C equals value created per unit.</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4154438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000" dirty="0"/>
              <a:t>Figure 12.3 Strategic Choice in the International Hotel Industry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The vertical axis is labeled increased value or Differentiation and horizontal axis is labeled cost and ranges from high to low. The graph shows a convex curve which falls from the vertical axis to the horizontal axis. The boundary of the curve is labeled efficiency frontier. Four Seasons and Marriott are marked on the efficiency frontier, Four Season at the beginning of the curve and Marriot towards the center. Starwood is marked inside the frontier. a circle encompasses the rightmost region around the efficiency frontier. A note for this region reads: Strategic Choices in This Area Not Viable in International Hotel Industry.</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674081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200" dirty="0"/>
              <a:t>Figure 12.4 The Value Chain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The supply chain is composed of primary and support activities. Support activities include the company infrastructure, which is made up of information systems, logistics, and human resources. Primary activities include R and D, production, marketing and sales, and customer service.</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2232405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200" dirty="0"/>
              <a:t>Figure 12.7 The Experience Curve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The vertical axis has Unit Costs. The horizontal axis has Cumulative output. A curve from the top left goes past a point marked B high on unit costs and low on cumulative output down to the right to a point marked A high on cumulative output and low on unit costs.</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223436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2A6D-A065-4975-B4B1-C0D9979B3F4F}"/>
              </a:ext>
            </a:extLst>
          </p:cNvPr>
          <p:cNvSpPr>
            <a:spLocks noGrp="1"/>
          </p:cNvSpPr>
          <p:nvPr>
            <p:ph type="title"/>
          </p:nvPr>
        </p:nvSpPr>
        <p:spPr/>
        <p:txBody>
          <a:bodyPr/>
          <a:lstStyle/>
          <a:p>
            <a:r>
              <a:rPr lang="en-US" dirty="0"/>
              <a:t>Strategy and the Firm </a:t>
            </a:r>
            <a:r>
              <a:rPr lang="en-US" sz="1000" b="0" dirty="0"/>
              <a:t>1</a:t>
            </a:r>
          </a:p>
        </p:txBody>
      </p:sp>
      <p:sp>
        <p:nvSpPr>
          <p:cNvPr id="3" name="Content Placeholder 2">
            <a:extLst>
              <a:ext uri="{FF2B5EF4-FFF2-40B4-BE49-F238E27FC236}">
                <a16:creationId xmlns:a16="http://schemas.microsoft.com/office/drawing/2014/main" id="{57831BD3-F04E-4DD4-9D72-5A3D95EFFF63}"/>
              </a:ext>
            </a:extLst>
          </p:cNvPr>
          <p:cNvSpPr>
            <a:spLocks noGrp="1"/>
          </p:cNvSpPr>
          <p:nvPr>
            <p:ph sz="quarter" idx="11"/>
          </p:nvPr>
        </p:nvSpPr>
        <p:spPr/>
        <p:txBody>
          <a:bodyPr/>
          <a:lstStyle/>
          <a:p>
            <a:pPr>
              <a:defRPr/>
            </a:pPr>
            <a:r>
              <a:rPr lang="en-US" b="1" dirty="0"/>
              <a:t>Strategy</a:t>
            </a:r>
          </a:p>
          <a:p>
            <a:pPr marL="0" lvl="1" indent="0">
              <a:buNone/>
              <a:defRPr/>
            </a:pPr>
            <a:r>
              <a:rPr lang="en-US" dirty="0"/>
              <a:t>The actions taken by managers to attain the goals of the firm.</a:t>
            </a:r>
          </a:p>
          <a:p>
            <a:pPr marL="0" lvl="1" indent="0">
              <a:buNone/>
              <a:defRPr/>
            </a:pPr>
            <a:r>
              <a:rPr lang="en-US" dirty="0"/>
              <a:t>Managers must pursue strategies that increase the profitability of the enterprise and its rate of profit growth over time.</a:t>
            </a:r>
          </a:p>
          <a:p>
            <a:pPr marL="292608" lvl="2" indent="-292608">
              <a:defRPr/>
            </a:pPr>
            <a:r>
              <a:rPr lang="en-US" sz="2000" b="1" dirty="0"/>
              <a:t>Profitability:</a:t>
            </a:r>
            <a:r>
              <a:rPr lang="en-US" sz="2000" dirty="0">
                <a:solidFill>
                  <a:srgbClr val="009999"/>
                </a:solidFill>
              </a:rPr>
              <a:t> </a:t>
            </a:r>
            <a:r>
              <a:rPr lang="en-US" sz="2000" dirty="0"/>
              <a:t>the rate of return the firm makes on its invested capital.</a:t>
            </a:r>
          </a:p>
          <a:p>
            <a:pPr marL="292608" lvl="2" indent="-292608">
              <a:defRPr/>
            </a:pPr>
            <a:r>
              <a:rPr lang="en-US" sz="2000" b="1" dirty="0"/>
              <a:t>Profit growth:</a:t>
            </a:r>
            <a:r>
              <a:rPr lang="en-US" sz="2000" dirty="0"/>
              <a:t> the percentage increase in net profits over time.</a:t>
            </a:r>
          </a:p>
        </p:txBody>
      </p:sp>
    </p:spTree>
    <p:extLst>
      <p:ext uri="{BB962C8B-B14F-4D97-AF65-F5344CB8AC3E}">
        <p14:creationId xmlns:p14="http://schemas.microsoft.com/office/powerpoint/2010/main" val="2814383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000" dirty="0"/>
              <a:t>Figure 12.8 Pressures for Cost Reductions and Local Responsiveness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Pressures for cost reductions and pressures for local responsiveness range from low to high. High Pressures for cost reductions and low pressures for local responsiveness: Firm A. High Pressures for cost reductions and high pressures for local responsiveness: Firm C. Low Pressures for cost reductions and high pressures for local responsiveness: Firm B. Low Pressures for cost reductions and low pressures for local responsiveness: blank.</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323817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000" dirty="0"/>
              <a:t>Figure 12.9 Four Basic Strategies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High pressure for cost reductions and low pressure for local responsiveness: Global Standardization Strategy.</a:t>
            </a:r>
          </a:p>
          <a:p>
            <a:r>
              <a:rPr lang="en-US" dirty="0"/>
              <a:t>High pressure for cost reductions and high pressure for local responsiveness: Transnational Strategy.</a:t>
            </a:r>
          </a:p>
          <a:p>
            <a:r>
              <a:rPr lang="en-US" dirty="0"/>
              <a:t>Low pressure for cost reductions and low pressure for local responsiveness: International Strategy.</a:t>
            </a:r>
          </a:p>
          <a:p>
            <a:r>
              <a:rPr lang="en-US" dirty="0"/>
              <a:t>Low pressure for cost reductions and high pressure for local responsiveness: Localization Strategy.</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960645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a:xfrm>
            <a:off x="342900" y="135284"/>
            <a:ext cx="8458200" cy="921386"/>
          </a:xfrm>
        </p:spPr>
        <p:txBody>
          <a:bodyPr>
            <a:noAutofit/>
          </a:bodyPr>
          <a:lstStyle/>
          <a:p>
            <a:r>
              <a:rPr lang="en-US" sz="3000" dirty="0"/>
              <a:t>Figure 12.10 Changes in Strategy over Time – Text Alternative</a:t>
            </a:r>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r>
              <a:rPr lang="en-US" dirty="0"/>
              <a:t>International and localization strategies become less viable as competitors emerge.</a:t>
            </a:r>
          </a:p>
          <a:p>
            <a:r>
              <a:rPr lang="en-US" dirty="0"/>
              <a:t>When competitors emerge a company might want to shift from an international strategy to a global standardization strategy or transnational strategy.</a:t>
            </a:r>
          </a:p>
          <a:p>
            <a:r>
              <a:rPr lang="en-US" dirty="0"/>
              <a:t>If the company has a localization strategy and competitors emerge, the company might want to shift to a transnational strategy.</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186948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fontScale="90000"/>
          </a:bodyPr>
          <a:lstStyle/>
          <a:p>
            <a:r>
              <a:rPr lang="en-US" dirty="0"/>
              <a:t>Figure 12.1 Determinants of Enterprise Value</a:t>
            </a:r>
            <a:endParaRPr lang="en-US" sz="1000" b="0" dirty="0"/>
          </a:p>
        </p:txBody>
      </p:sp>
      <p:pic>
        <p:nvPicPr>
          <p:cNvPr id="8" name="Picture 7" descr="A flow chart shows the determinants of enterprise value.">
            <a:extLst>
              <a:ext uri="{FF2B5EF4-FFF2-40B4-BE49-F238E27FC236}">
                <a16:creationId xmlns:a16="http://schemas.microsoft.com/office/drawing/2014/main" id="{A2A98742-2F63-44C9-9592-F66647954870}"/>
              </a:ext>
            </a:extLst>
          </p:cNvPr>
          <p:cNvPicPr>
            <a:picLocks noChangeAspect="1"/>
          </p:cNvPicPr>
          <p:nvPr/>
        </p:nvPicPr>
        <p:blipFill>
          <a:blip r:embed="rId3"/>
          <a:stretch>
            <a:fillRect/>
          </a:stretch>
        </p:blipFill>
        <p:spPr>
          <a:xfrm>
            <a:off x="462940" y="1423221"/>
            <a:ext cx="8218120" cy="4499238"/>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76942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F34-12D4-4C95-B23F-C3EF90E88CBC}"/>
              </a:ext>
            </a:extLst>
          </p:cNvPr>
          <p:cNvSpPr>
            <a:spLocks noGrp="1"/>
          </p:cNvSpPr>
          <p:nvPr>
            <p:ph type="title"/>
          </p:nvPr>
        </p:nvSpPr>
        <p:spPr/>
        <p:txBody>
          <a:bodyPr/>
          <a:lstStyle/>
          <a:p>
            <a:r>
              <a:rPr lang="en-US" dirty="0"/>
              <a:t>Strategy and the Firm </a:t>
            </a:r>
            <a:r>
              <a:rPr lang="en-US" sz="1000" b="0" dirty="0"/>
              <a:t>2</a:t>
            </a:r>
          </a:p>
        </p:txBody>
      </p:sp>
      <p:sp>
        <p:nvSpPr>
          <p:cNvPr id="3" name="Content Placeholder 2">
            <a:extLst>
              <a:ext uri="{FF2B5EF4-FFF2-40B4-BE49-F238E27FC236}">
                <a16:creationId xmlns:a16="http://schemas.microsoft.com/office/drawing/2014/main" id="{25F17160-FA19-4FA1-A9BD-CE72B55821D9}"/>
              </a:ext>
            </a:extLst>
          </p:cNvPr>
          <p:cNvSpPr>
            <a:spLocks noGrp="1"/>
          </p:cNvSpPr>
          <p:nvPr>
            <p:ph sz="quarter" idx="11"/>
          </p:nvPr>
        </p:nvSpPr>
        <p:spPr>
          <a:xfrm>
            <a:off x="342900" y="1276710"/>
            <a:ext cx="8458200" cy="2396130"/>
          </a:xfrm>
        </p:spPr>
        <p:txBody>
          <a:bodyPr>
            <a:normAutofit/>
          </a:bodyPr>
          <a:lstStyle/>
          <a:p>
            <a:pPr>
              <a:defRPr/>
            </a:pPr>
            <a:r>
              <a:rPr lang="en-US" sz="2400" b="1" dirty="0"/>
              <a:t>Value Creation</a:t>
            </a:r>
          </a:p>
          <a:p>
            <a:pPr marL="0" lvl="1" indent="0">
              <a:buNone/>
              <a:defRPr/>
            </a:pPr>
            <a:r>
              <a:rPr lang="en-US" sz="2200" dirty="0"/>
              <a:t>Activities that increase the value of goods or services to consumers.</a:t>
            </a:r>
          </a:p>
          <a:p>
            <a:pPr marL="292608" lvl="2" indent="-292608">
              <a:defRPr/>
            </a:pPr>
            <a:r>
              <a:rPr lang="en-US" sz="2000" dirty="0"/>
              <a:t>Measured as the difference between </a:t>
            </a:r>
            <a:r>
              <a:rPr lang="en-US" sz="2000" i="1" dirty="0"/>
              <a:t>V</a:t>
            </a:r>
            <a:r>
              <a:rPr lang="en-US" sz="2000" dirty="0"/>
              <a:t> (the price the firm can charge for that product given competitive pressures) and </a:t>
            </a:r>
            <a:r>
              <a:rPr lang="en-US" sz="2000" i="1" dirty="0"/>
              <a:t>C</a:t>
            </a:r>
            <a:r>
              <a:rPr lang="en-US" sz="2000" dirty="0"/>
              <a:t> (the costs of producing that product).</a:t>
            </a:r>
          </a:p>
        </p:txBody>
      </p:sp>
      <p:sp>
        <p:nvSpPr>
          <p:cNvPr id="4" name="Content Placeholder 3">
            <a:extLst>
              <a:ext uri="{FF2B5EF4-FFF2-40B4-BE49-F238E27FC236}">
                <a16:creationId xmlns:a16="http://schemas.microsoft.com/office/drawing/2014/main" id="{26A6BDB7-0B8D-46F7-A055-C1AD9CAF2476}"/>
              </a:ext>
            </a:extLst>
          </p:cNvPr>
          <p:cNvSpPr>
            <a:spLocks noGrp="1"/>
          </p:cNvSpPr>
          <p:nvPr>
            <p:ph sz="quarter" idx="14"/>
          </p:nvPr>
        </p:nvSpPr>
        <p:spPr>
          <a:xfrm>
            <a:off x="342899" y="3749040"/>
            <a:ext cx="8548437" cy="594360"/>
          </a:xfrm>
        </p:spPr>
        <p:txBody>
          <a:bodyPr>
            <a:normAutofit/>
          </a:bodyPr>
          <a:lstStyle/>
          <a:p>
            <a:r>
              <a:rPr lang="en-US" sz="2200" dirty="0"/>
              <a:t>Michael Porter’s two basic strategies:</a:t>
            </a:r>
          </a:p>
        </p:txBody>
      </p:sp>
      <p:sp>
        <p:nvSpPr>
          <p:cNvPr id="5" name="Content Placeholder 4">
            <a:extLst>
              <a:ext uri="{FF2B5EF4-FFF2-40B4-BE49-F238E27FC236}">
                <a16:creationId xmlns:a16="http://schemas.microsoft.com/office/drawing/2014/main" id="{F0E3B7C3-B9EC-4325-A39E-1C53149CCCB8}"/>
              </a:ext>
            </a:extLst>
          </p:cNvPr>
          <p:cNvSpPr>
            <a:spLocks noGrp="1"/>
          </p:cNvSpPr>
          <p:nvPr>
            <p:ph sz="quarter" idx="15"/>
          </p:nvPr>
        </p:nvSpPr>
        <p:spPr>
          <a:xfrm>
            <a:off x="342899" y="4501412"/>
            <a:ext cx="8458201" cy="1746988"/>
          </a:xfrm>
        </p:spPr>
        <p:txBody>
          <a:bodyPr>
            <a:normAutofit/>
          </a:bodyPr>
          <a:lstStyle/>
          <a:p>
            <a:pPr marL="402336" lvl="2" indent="-402336">
              <a:buFont typeface="+mj-lt"/>
              <a:buAutoNum type="arabicPeriod"/>
              <a:defRPr/>
            </a:pPr>
            <a:r>
              <a:rPr lang="en-US" sz="2000" dirty="0"/>
              <a:t>Differentiation.</a:t>
            </a:r>
          </a:p>
          <a:p>
            <a:pPr marL="402336" lvl="2" indent="-402336">
              <a:buFont typeface="+mj-lt"/>
              <a:buAutoNum type="arabicPeriod"/>
              <a:defRPr/>
            </a:pPr>
            <a:r>
              <a:rPr lang="en-US" sz="2000" dirty="0"/>
              <a:t>Low cost.</a:t>
            </a:r>
          </a:p>
        </p:txBody>
      </p:sp>
    </p:spTree>
    <p:extLst>
      <p:ext uri="{BB962C8B-B14F-4D97-AF65-F5344CB8AC3E}">
        <p14:creationId xmlns:p14="http://schemas.microsoft.com/office/powerpoint/2010/main" val="237601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Figure 12.2 Value Creation</a:t>
            </a:r>
            <a:endParaRPr lang="en-US" sz="1000" b="0" dirty="0"/>
          </a:p>
        </p:txBody>
      </p:sp>
      <p:pic>
        <p:nvPicPr>
          <p:cNvPr id="3" name="Picture 2" descr="A diagram illustrates value creation.">
            <a:extLst>
              <a:ext uri="{FF2B5EF4-FFF2-40B4-BE49-F238E27FC236}">
                <a16:creationId xmlns:a16="http://schemas.microsoft.com/office/drawing/2014/main" id="{935F2709-42DE-41EA-BD23-D02208DC8333}"/>
              </a:ext>
            </a:extLst>
          </p:cNvPr>
          <p:cNvPicPr>
            <a:picLocks noChangeAspect="1"/>
          </p:cNvPicPr>
          <p:nvPr/>
        </p:nvPicPr>
        <p:blipFill>
          <a:blip r:embed="rId3"/>
          <a:stretch>
            <a:fillRect/>
          </a:stretch>
        </p:blipFill>
        <p:spPr>
          <a:xfrm>
            <a:off x="463508" y="1806362"/>
            <a:ext cx="8277944" cy="3245274"/>
          </a:xfrm>
          <a:prstGeom prst="rect">
            <a:avLst/>
          </a:prstGeom>
        </p:spPr>
      </p:pic>
      <p:sp>
        <p:nvSpPr>
          <p:cNvPr id="10" name="Text Placeholder 9">
            <a:extLst>
              <a:ext uri="{FF2B5EF4-FFF2-40B4-BE49-F238E27FC236}">
                <a16:creationId xmlns:a16="http://schemas.microsoft.com/office/drawing/2014/main" id="{DA2101D0-E084-484C-8C26-40D069206822}"/>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val="2595595198"/>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56">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55">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1_ImageDescriptionAppendixSlideMaster">
  <a:themeElements>
    <a:clrScheme name="Custom 155">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4197</TotalTime>
  <Words>6727</Words>
  <Application>Microsoft Office PowerPoint</Application>
  <PresentationFormat>On-screen Show (4:3)</PresentationFormat>
  <Paragraphs>444</Paragraphs>
  <Slides>62</Slides>
  <Notes>51</Notes>
  <HiddenSlides>9</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62</vt:i4>
      </vt:variant>
    </vt:vector>
  </HeadingPairs>
  <TitlesOfParts>
    <vt:vector size="71" baseType="lpstr">
      <vt:lpstr>Arial</vt:lpstr>
      <vt:lpstr>Calibri</vt:lpstr>
      <vt:lpstr>Wingdings</vt:lpstr>
      <vt:lpstr>Title Slides Master</vt:lpstr>
      <vt:lpstr>MainContentSlideMaster</vt:lpstr>
      <vt:lpstr>ClosingMaster</vt:lpstr>
      <vt:lpstr>DividerSlideMaster</vt:lpstr>
      <vt:lpstr>ImageDescriptionAppendixSlideMaster</vt:lpstr>
      <vt:lpstr>1_ImageDescriptionAppendixSlideMaster</vt:lpstr>
      <vt:lpstr>Chapter 12</vt:lpstr>
      <vt:lpstr>Learning Objectives</vt:lpstr>
      <vt:lpstr>Opening Case</vt:lpstr>
      <vt:lpstr>A Winning Combination</vt:lpstr>
      <vt:lpstr>Introduction 1</vt:lpstr>
      <vt:lpstr>Strategy and the Firm 1</vt:lpstr>
      <vt:lpstr>Figure 12.1 Determinants of Enterprise Value</vt:lpstr>
      <vt:lpstr>Strategy and the Firm 2</vt:lpstr>
      <vt:lpstr>Figure 12.2 Value Creation</vt:lpstr>
      <vt:lpstr>Strategy and the Firm 3</vt:lpstr>
      <vt:lpstr>Figure 12.3 Strategic Choice in the International Hotel Industry</vt:lpstr>
      <vt:lpstr>Strategy and the Firm 4</vt:lpstr>
      <vt:lpstr>Figure 12.4 The Value Chain</vt:lpstr>
      <vt:lpstr>Operations Near and Far</vt:lpstr>
      <vt:lpstr>Strategy and the Firm 5</vt:lpstr>
      <vt:lpstr>Figure 12.5 Organization Architecture</vt:lpstr>
      <vt:lpstr>Strategy and the Firm 6</vt:lpstr>
      <vt:lpstr>Strategy and the Firm 7</vt:lpstr>
      <vt:lpstr>Figure 12.6 Strategic Fit</vt:lpstr>
      <vt:lpstr>Global Expansion, Profitability, and Profit Growth 1</vt:lpstr>
      <vt:lpstr>Global Expansion, Profitability, and Profit Growth 2</vt:lpstr>
      <vt:lpstr>Core Competency</vt:lpstr>
      <vt:lpstr>Global Expansion, Profitability, and Profit Growth 3</vt:lpstr>
      <vt:lpstr>Global Expansion, Profitability, and Profit Growth 4</vt:lpstr>
      <vt:lpstr>Global Expansion, Profitability, and Profit Growth 5</vt:lpstr>
      <vt:lpstr>Figure 12.7 The Experience Curve</vt:lpstr>
      <vt:lpstr>Global Expansion, Profitability, and Profit Growth 6</vt:lpstr>
      <vt:lpstr>Global Expansion, Profitability, and Profit Growth 7</vt:lpstr>
      <vt:lpstr>Global Expansion, Profitability, and Profit Growth 8</vt:lpstr>
      <vt:lpstr>Cost Pressures and Pressures for Local Responsiveness 1</vt:lpstr>
      <vt:lpstr>Figure 12.8 Pressures for Cost Reductions and Local Responsiveness</vt:lpstr>
      <vt:lpstr>Cost Pressures and Pressures for Local Responsiveness 2</vt:lpstr>
      <vt:lpstr>Cost Pressures and Pressures for Local Responsiveness 3</vt:lpstr>
      <vt:lpstr>Cost Pressures and Pressures for Local Responsiveness 4</vt:lpstr>
      <vt:lpstr>Cost Pressures and Pressures for Local Responsiveness 5</vt:lpstr>
      <vt:lpstr>Choosing a Strategy 1</vt:lpstr>
      <vt:lpstr>Figure 12.9 Four Basic Strategies</vt:lpstr>
      <vt:lpstr>Choosing a Strategy 2</vt:lpstr>
      <vt:lpstr>Choosing a Strategy 3</vt:lpstr>
      <vt:lpstr>Choosing a Strategy 4</vt:lpstr>
      <vt:lpstr>Choosing a Strategy 5</vt:lpstr>
      <vt:lpstr>Choosing a Strategy 6</vt:lpstr>
      <vt:lpstr>Figure 12.10 Changes in Strategy over Time</vt:lpstr>
      <vt:lpstr>Strategic Alliances 1</vt:lpstr>
      <vt:lpstr>Strategic Alliances 2</vt:lpstr>
      <vt:lpstr>A Strategic Alliance</vt:lpstr>
      <vt:lpstr>Strategic Alliances 3</vt:lpstr>
      <vt:lpstr>Strategic Alliances 4</vt:lpstr>
      <vt:lpstr>Strategic Alliances 5</vt:lpstr>
      <vt:lpstr>360° View: Impact of the Macro Environment 1</vt:lpstr>
      <vt:lpstr>360° View: Impact of the Macro Environment 2</vt:lpstr>
      <vt:lpstr>Summary</vt:lpstr>
      <vt:lpstr>End of Main Content</vt:lpstr>
      <vt:lpstr>Accessibility Content: Text Alternatives for Images</vt:lpstr>
      <vt:lpstr>Figure 12.1 Determinants of Enterprise Value – Text Alternative</vt:lpstr>
      <vt:lpstr>Figure 12.2 Value Creation – Text Alternative</vt:lpstr>
      <vt:lpstr>Figure 12.3 Strategic Choice in the International Hotel Industry – Text Alternative</vt:lpstr>
      <vt:lpstr>Figure 12.4 The Value Chain – Text Alternative</vt:lpstr>
      <vt:lpstr>Figure 12.7 The Experience Curve – Text Alternative</vt:lpstr>
      <vt:lpstr>Figure 12.8 Pressures for Cost Reductions and Local Responsiveness – Text Alternative</vt:lpstr>
      <vt:lpstr>Figure 12.9 Four Basic Strategies – Text Alternative</vt:lpstr>
      <vt:lpstr>Figure 12.10 Changes in Strategy over Time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
  <cp:keywords/>
  <cp:lastModifiedBy>Hussein Fakhreddine</cp:lastModifiedBy>
  <cp:revision>1652</cp:revision>
  <dcterms:created xsi:type="dcterms:W3CDTF">2020-08-21T03:13:39Z</dcterms:created>
  <dcterms:modified xsi:type="dcterms:W3CDTF">2023-11-26T07:19:05Z</dcterms:modified>
</cp:coreProperties>
</file>